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6740307"/>
          </a:xfrm>
          <a:prstGeom prst="rect">
            <a:avLst/>
          </a:prstGeom>
          <a:noFill/>
        </p:spPr>
        <p:txBody>
          <a:bodyPr wrap="square" rtlCol="0">
            <a:spAutoFit/>
          </a:bodyPr>
          <a:lstStyle/>
          <a:p>
            <a:r>
              <a:rPr lang="en-US" dirty="0" smtClean="0"/>
              <a:t>Domestic front:</a:t>
            </a:r>
          </a:p>
          <a:p>
            <a:pPr>
              <a:buFont typeface="Arial" pitchFamily="34" charset="0"/>
              <a:buChar char="•"/>
            </a:pPr>
            <a:r>
              <a:rPr lang="en-US" dirty="0" smtClean="0"/>
              <a:t>Moderate politicians voted napoleon as 1</a:t>
            </a:r>
            <a:r>
              <a:rPr lang="en-US" baseline="30000" dirty="0" smtClean="0"/>
              <a:t>st</a:t>
            </a:r>
            <a:r>
              <a:rPr lang="en-US" dirty="0" smtClean="0"/>
              <a:t> consul but didn’t want him to have absolute power</a:t>
            </a:r>
          </a:p>
          <a:p>
            <a:pPr>
              <a:buFont typeface="Arial" pitchFamily="34" charset="0"/>
              <a:buChar char="•"/>
            </a:pPr>
            <a:r>
              <a:rPr lang="en-US" dirty="0" smtClean="0"/>
              <a:t>Popular election by universal suffrage limited to local and national lists of “notabilities,” first consul could decide alone, other two were subordinates, consuls hold office for 10 years and re-eligible for election</a:t>
            </a:r>
          </a:p>
          <a:p>
            <a:pPr>
              <a:buFont typeface="Arial" pitchFamily="34" charset="0"/>
              <a:buChar char="•"/>
            </a:pPr>
            <a:r>
              <a:rPr lang="en-US" dirty="0" smtClean="0"/>
              <a:t>Sieyes allowed to select consuls—became president of the senate, with power to co-opt his colleagues and was granted a national estate, which destroyed his popularity. He was shoved out of the way by napoleon</a:t>
            </a:r>
          </a:p>
          <a:p>
            <a:pPr>
              <a:buFont typeface="Arial" pitchFamily="34" charset="0"/>
              <a:buChar char="•"/>
            </a:pPr>
            <a:r>
              <a:rPr lang="en-US" dirty="0" smtClean="0"/>
              <a:t>Constitution adopted and put into force without plebiscite </a:t>
            </a:r>
          </a:p>
          <a:p>
            <a:pPr>
              <a:buFont typeface="Arial" pitchFamily="34" charset="0"/>
              <a:buChar char="•"/>
            </a:pPr>
            <a:r>
              <a:rPr lang="en-US" dirty="0" smtClean="0"/>
              <a:t>List of notabilities not ready until 1801, so all officers nominated by 1</a:t>
            </a:r>
            <a:r>
              <a:rPr lang="en-US" baseline="30000" dirty="0" smtClean="0"/>
              <a:t>st</a:t>
            </a:r>
            <a:r>
              <a:rPr lang="en-US" dirty="0" smtClean="0"/>
              <a:t> consul and all members of </a:t>
            </a:r>
            <a:r>
              <a:rPr lang="en-US" dirty="0" err="1" smtClean="0"/>
              <a:t>tribunate</a:t>
            </a:r>
            <a:r>
              <a:rPr lang="en-US" dirty="0" smtClean="0"/>
              <a:t> and legislature by senate</a:t>
            </a:r>
          </a:p>
          <a:p>
            <a:pPr>
              <a:buFont typeface="Arial" pitchFamily="34" charset="0"/>
              <a:buChar char="•"/>
            </a:pPr>
            <a:r>
              <a:rPr lang="en-US" dirty="0" smtClean="0"/>
              <a:t>Eventual plebiscite in Feb 1800—3 million voted for the new constitution</a:t>
            </a:r>
          </a:p>
          <a:p>
            <a:pPr>
              <a:buFont typeface="Arial" pitchFamily="34" charset="0"/>
              <a:buChar char="•"/>
            </a:pPr>
            <a:r>
              <a:rPr lang="en-US" dirty="0" smtClean="0"/>
              <a:t>Biggest problem—finances—treasury near empty</a:t>
            </a:r>
          </a:p>
          <a:p>
            <a:pPr>
              <a:buFont typeface="Arial" pitchFamily="34" charset="0"/>
              <a:buChar char="•"/>
            </a:pPr>
            <a:r>
              <a:rPr lang="en-US" dirty="0" smtClean="0"/>
              <a:t>Reforms take time to produce results, napoleon had to resort to loans to finance 1800 campaign</a:t>
            </a:r>
          </a:p>
          <a:p>
            <a:pPr>
              <a:buFont typeface="Arial" pitchFamily="34" charset="0"/>
              <a:buChar char="•"/>
            </a:pPr>
            <a:r>
              <a:rPr lang="en-US" dirty="0" err="1" smtClean="0"/>
              <a:t>Oppostion</a:t>
            </a:r>
            <a:r>
              <a:rPr lang="en-US" dirty="0" smtClean="0"/>
              <a:t> appeared in </a:t>
            </a:r>
            <a:r>
              <a:rPr lang="en-US" dirty="0" err="1" smtClean="0"/>
              <a:t>tribunate</a:t>
            </a:r>
            <a:r>
              <a:rPr lang="en-US" dirty="0" smtClean="0"/>
              <a:t>, pre-tested autocratic nature of court, but mostly philosophers and intellectuals with no political support</a:t>
            </a:r>
          </a:p>
          <a:p>
            <a:pPr>
              <a:buFont typeface="Arial" pitchFamily="34" charset="0"/>
              <a:buChar char="•"/>
            </a:pPr>
            <a:r>
              <a:rPr lang="en-US" dirty="0" smtClean="0"/>
              <a:t>Marengo campaign successful—treaty of </a:t>
            </a:r>
            <a:r>
              <a:rPr lang="en-US" dirty="0" err="1" smtClean="0"/>
              <a:t>luneville</a:t>
            </a:r>
            <a:r>
              <a:rPr lang="en-US" dirty="0" smtClean="0"/>
              <a:t> signed with </a:t>
            </a:r>
            <a:r>
              <a:rPr lang="en-US" dirty="0" err="1" smtClean="0"/>
              <a:t>austria</a:t>
            </a:r>
            <a:r>
              <a:rPr lang="en-US" dirty="0" smtClean="0"/>
              <a:t>, campo </a:t>
            </a:r>
            <a:r>
              <a:rPr lang="en-US" dirty="0" err="1" smtClean="0"/>
              <a:t>formio</a:t>
            </a:r>
            <a:r>
              <a:rPr lang="en-US" dirty="0" smtClean="0"/>
              <a:t> gains increased</a:t>
            </a:r>
          </a:p>
          <a:p>
            <a:pPr>
              <a:buFont typeface="Arial" pitchFamily="34" charset="0"/>
              <a:buChar char="•"/>
            </a:pPr>
            <a:r>
              <a:rPr lang="en-US" dirty="0" smtClean="0"/>
              <a:t>1800-1803 internal reorganization of France</a:t>
            </a:r>
          </a:p>
          <a:p>
            <a:pPr>
              <a:buFont typeface="Arial" pitchFamily="34" charset="0"/>
              <a:buChar char="•"/>
            </a:pPr>
            <a:r>
              <a:rPr lang="en-US" dirty="0" smtClean="0"/>
              <a:t>Napoleon employed ablest men regardless of birth or past</a:t>
            </a:r>
          </a:p>
          <a:p>
            <a:pPr>
              <a:buFont typeface="Arial" pitchFamily="34" charset="0"/>
              <a:buChar char="•"/>
            </a:pPr>
            <a:r>
              <a:rPr lang="en-US" dirty="0" smtClean="0"/>
              <a:t>Secretariat of state turned into ministry of state, a central registry—enabled napoleon to supervise separate ministries and departments without allowing them any collective responsibility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b="1" dirty="0" smtClean="0"/>
              <a:t>TREATY OF SCHONBRUNN </a:t>
            </a:r>
            <a:r>
              <a:rPr lang="en-US" dirty="0" smtClean="0"/>
              <a:t>Austria-France 1809, </a:t>
            </a:r>
            <a:r>
              <a:rPr lang="en-US" dirty="0" err="1" smtClean="0"/>
              <a:t>france</a:t>
            </a:r>
            <a:r>
              <a:rPr lang="en-US" dirty="0" smtClean="0"/>
              <a:t> gained port of </a:t>
            </a:r>
            <a:r>
              <a:rPr lang="en-US" dirty="0" err="1" smtClean="0"/>
              <a:t>trieste</a:t>
            </a:r>
            <a:r>
              <a:rPr lang="en-US" dirty="0" smtClean="0"/>
              <a:t> (which was still trading with GB), </a:t>
            </a:r>
            <a:r>
              <a:rPr lang="en-US" dirty="0" err="1" smtClean="0"/>
              <a:t>slovene</a:t>
            </a:r>
            <a:r>
              <a:rPr lang="en-US" dirty="0" smtClean="0"/>
              <a:t> provinces (military border with ottoman empire) and </a:t>
            </a:r>
            <a:r>
              <a:rPr lang="en-US" dirty="0" err="1" smtClean="0"/>
              <a:t>illyrian</a:t>
            </a:r>
            <a:r>
              <a:rPr lang="en-US" dirty="0" smtClean="0"/>
              <a:t> provinces</a:t>
            </a:r>
          </a:p>
          <a:p>
            <a:pPr>
              <a:buFont typeface="Arial" pitchFamily="34" charset="0"/>
              <a:buChar char="•"/>
            </a:pPr>
            <a:r>
              <a:rPr lang="en-US" dirty="0" smtClean="0"/>
              <a:t>1810 marriage alliance with Austria (napoleon marries Marie </a:t>
            </a:r>
            <a:r>
              <a:rPr lang="en-US" dirty="0" err="1" smtClean="0"/>
              <a:t>louise</a:t>
            </a:r>
            <a:r>
              <a:rPr lang="en-US" dirty="0" smtClean="0"/>
              <a:t>)</a:t>
            </a:r>
          </a:p>
          <a:p>
            <a:pPr>
              <a:buFont typeface="Arial" pitchFamily="34" charset="0"/>
              <a:buChar char="•"/>
            </a:pPr>
            <a:r>
              <a:rPr lang="en-US" dirty="0" smtClean="0"/>
              <a:t>Continental system still porous: </a:t>
            </a:r>
            <a:r>
              <a:rPr lang="en-US" dirty="0" err="1" smtClean="0"/>
              <a:t>amsterdam</a:t>
            </a:r>
            <a:r>
              <a:rPr lang="en-US" dirty="0" smtClean="0"/>
              <a:t> (even though </a:t>
            </a:r>
            <a:r>
              <a:rPr lang="en-US" dirty="0" err="1" smtClean="0"/>
              <a:t>holland</a:t>
            </a:r>
            <a:r>
              <a:rPr lang="en-US" dirty="0" smtClean="0"/>
              <a:t> satellite state under brother Louis </a:t>
            </a:r>
            <a:r>
              <a:rPr lang="en-US" dirty="0" err="1" smtClean="0"/>
              <a:t>bonaparte</a:t>
            </a:r>
            <a:r>
              <a:rPr lang="en-US" dirty="0" smtClean="0"/>
              <a:t> since 1806), </a:t>
            </a:r>
            <a:r>
              <a:rPr lang="en-US" dirty="0" err="1" smtClean="0"/>
              <a:t>hanseatic</a:t>
            </a:r>
            <a:r>
              <a:rPr lang="en-US" dirty="0" smtClean="0"/>
              <a:t> ports—1810 annexed </a:t>
            </a:r>
            <a:r>
              <a:rPr lang="en-US" dirty="0" err="1" smtClean="0"/>
              <a:t>holland</a:t>
            </a:r>
            <a:r>
              <a:rPr lang="en-US" dirty="0" smtClean="0"/>
              <a:t>, north coast of </a:t>
            </a:r>
            <a:r>
              <a:rPr lang="en-US" dirty="0" err="1" smtClean="0"/>
              <a:t>germany</a:t>
            </a:r>
            <a:r>
              <a:rPr lang="en-US" dirty="0" smtClean="0"/>
              <a:t> and Hanover</a:t>
            </a:r>
          </a:p>
          <a:p>
            <a:pPr>
              <a:buFont typeface="Arial" pitchFamily="34" charset="0"/>
              <a:buChar char="•"/>
            </a:pPr>
            <a:r>
              <a:rPr lang="en-US" dirty="0" smtClean="0"/>
              <a:t>Russia—smarting from </a:t>
            </a:r>
            <a:r>
              <a:rPr lang="en-US" dirty="0" err="1" smtClean="0"/>
              <a:t>tilsit</a:t>
            </a:r>
            <a:r>
              <a:rPr lang="en-US" dirty="0" smtClean="0"/>
              <a:t>, hostile to duchy of </a:t>
            </a:r>
            <a:r>
              <a:rPr lang="en-US" dirty="0" err="1" smtClean="0"/>
              <a:t>warsaw</a:t>
            </a:r>
            <a:r>
              <a:rPr lang="en-US" dirty="0" smtClean="0"/>
              <a:t>, trade strangled—withdrew from continental system 1810</a:t>
            </a:r>
          </a:p>
          <a:p>
            <a:pPr>
              <a:buFont typeface="Arial" pitchFamily="34" charset="0"/>
              <a:buChar char="•"/>
            </a:pPr>
            <a:r>
              <a:rPr lang="en-US" dirty="0" smtClean="0"/>
              <a:t>Franco-Austrian alliance 1811, Duchy of </a:t>
            </a:r>
            <a:r>
              <a:rPr lang="en-US" dirty="0" err="1" smtClean="0"/>
              <a:t>warsaw</a:t>
            </a:r>
            <a:r>
              <a:rPr lang="en-US" dirty="0" smtClean="0"/>
              <a:t> strengthened by </a:t>
            </a:r>
            <a:r>
              <a:rPr lang="en-US" dirty="0" err="1" smtClean="0"/>
              <a:t>galicia</a:t>
            </a:r>
            <a:r>
              <a:rPr lang="en-US" dirty="0" smtClean="0"/>
              <a:t>, </a:t>
            </a:r>
            <a:r>
              <a:rPr lang="en-US" dirty="0" err="1" smtClean="0"/>
              <a:t>lithuania</a:t>
            </a:r>
            <a:r>
              <a:rPr lang="en-US" dirty="0" smtClean="0"/>
              <a:t> and white </a:t>
            </a:r>
            <a:r>
              <a:rPr lang="en-US" dirty="0" err="1" smtClean="0"/>
              <a:t>russia</a:t>
            </a:r>
            <a:r>
              <a:rPr lang="en-US" dirty="0" smtClean="0"/>
              <a:t>—buffer against </a:t>
            </a:r>
            <a:r>
              <a:rPr lang="en-US" dirty="0" err="1" smtClean="0"/>
              <a:t>russia</a:t>
            </a:r>
            <a:endParaRPr lang="en-US" dirty="0" smtClean="0"/>
          </a:p>
          <a:p>
            <a:pPr>
              <a:buFont typeface="Arial" pitchFamily="34" charset="0"/>
              <a:buChar char="•"/>
            </a:pPr>
            <a:r>
              <a:rPr lang="en-US" dirty="0" smtClean="0"/>
              <a:t>Prussia forced into </a:t>
            </a:r>
            <a:r>
              <a:rPr lang="en-US" dirty="0" err="1" smtClean="0"/>
              <a:t>french</a:t>
            </a:r>
            <a:r>
              <a:rPr lang="en-US" dirty="0" smtClean="0"/>
              <a:t> alliance</a:t>
            </a:r>
          </a:p>
          <a:p>
            <a:pPr>
              <a:buFont typeface="Arial" pitchFamily="34" charset="0"/>
              <a:buChar char="•"/>
            </a:pPr>
            <a:r>
              <a:rPr lang="en-US" dirty="0" smtClean="0"/>
              <a:t>Russian alliance with </a:t>
            </a:r>
            <a:r>
              <a:rPr lang="en-US" dirty="0" err="1" smtClean="0"/>
              <a:t>sweden</a:t>
            </a:r>
            <a:r>
              <a:rPr lang="en-US" dirty="0" smtClean="0"/>
              <a:t>, truce with </a:t>
            </a:r>
            <a:r>
              <a:rPr lang="en-US" dirty="0" err="1" smtClean="0"/>
              <a:t>turks</a:t>
            </a:r>
            <a:r>
              <a:rPr lang="en-US" dirty="0" smtClean="0"/>
              <a:t>, retreated in the </a:t>
            </a:r>
            <a:r>
              <a:rPr lang="en-US" dirty="0" err="1" smtClean="0"/>
              <a:t>balkans</a:t>
            </a:r>
            <a:endParaRPr lang="en-US" dirty="0" smtClean="0"/>
          </a:p>
          <a:p>
            <a:pPr>
              <a:buFont typeface="Arial" pitchFamily="34" charset="0"/>
              <a:buChar char="•"/>
            </a:pPr>
            <a:r>
              <a:rPr lang="en-US" dirty="0" smtClean="0"/>
              <a:t>Invasion of Russia 1812—disaster for </a:t>
            </a:r>
            <a:r>
              <a:rPr lang="en-US" dirty="0" err="1" smtClean="0"/>
              <a:t>france</a:t>
            </a:r>
            <a:endParaRPr lang="en-US" dirty="0" smtClean="0"/>
          </a:p>
          <a:p>
            <a:pPr>
              <a:buFont typeface="Arial" pitchFamily="34" charset="0"/>
              <a:buChar char="•"/>
            </a:pPr>
            <a:r>
              <a:rPr lang="en-US" dirty="0" smtClean="0"/>
              <a:t>Prussia and Austria turned against France</a:t>
            </a:r>
          </a:p>
          <a:p>
            <a:pPr>
              <a:buFont typeface="Arial" pitchFamily="34" charset="0"/>
              <a:buChar char="•"/>
            </a:pPr>
            <a:r>
              <a:rPr lang="en-US" dirty="0" smtClean="0"/>
              <a:t>Napoleon defeated, exiled, returned for 100 days campaign, defeated again, exiled again</a:t>
            </a:r>
          </a:p>
          <a:p>
            <a:endParaRPr lang="en-US" dirty="0" smtClean="0"/>
          </a:p>
          <a:p>
            <a:r>
              <a:rPr lang="en-US" dirty="0" smtClean="0"/>
              <a:t>KEY POINTS:</a:t>
            </a:r>
          </a:p>
          <a:p>
            <a:pPr>
              <a:buFont typeface="Arial" pitchFamily="34" charset="0"/>
              <a:buChar char="•"/>
            </a:pPr>
            <a:r>
              <a:rPr lang="en-US" dirty="0" smtClean="0"/>
              <a:t>Revolutionary wars 1792-1802 ended with Peace of Amiens</a:t>
            </a:r>
          </a:p>
          <a:p>
            <a:pPr>
              <a:buFont typeface="Arial" pitchFamily="34" charset="0"/>
              <a:buChar char="•"/>
            </a:pPr>
            <a:r>
              <a:rPr lang="en-US" dirty="0" smtClean="0"/>
              <a:t>Napoleonic war resumed 1803</a:t>
            </a:r>
          </a:p>
          <a:p>
            <a:pPr>
              <a:buFont typeface="Arial" pitchFamily="34" charset="0"/>
              <a:buChar char="•"/>
            </a:pPr>
            <a:r>
              <a:rPr lang="en-US" dirty="0" smtClean="0"/>
              <a:t>Trafalgar defeat 1805—britain </a:t>
            </a:r>
            <a:r>
              <a:rPr lang="en-US" dirty="0" err="1" smtClean="0"/>
              <a:t>seapower</a:t>
            </a:r>
            <a:r>
              <a:rPr lang="en-US" dirty="0" smtClean="0"/>
              <a:t> superior</a:t>
            </a:r>
          </a:p>
          <a:p>
            <a:pPr>
              <a:buFont typeface="Arial" pitchFamily="34" charset="0"/>
              <a:buChar char="•"/>
            </a:pPr>
            <a:r>
              <a:rPr lang="en-US" dirty="0" smtClean="0"/>
              <a:t>Grand empire of 1807: domination in </a:t>
            </a:r>
            <a:r>
              <a:rPr lang="en-US" dirty="0" err="1" smtClean="0"/>
              <a:t>germany</a:t>
            </a:r>
            <a:r>
              <a:rPr lang="en-US" dirty="0" smtClean="0"/>
              <a:t> by defeating </a:t>
            </a:r>
            <a:r>
              <a:rPr lang="en-US" dirty="0" err="1" smtClean="0"/>
              <a:t>austria</a:t>
            </a:r>
            <a:r>
              <a:rPr lang="en-US" dirty="0" smtClean="0"/>
              <a:t> and abolishing Holy Roman Empire, Confederation of </a:t>
            </a:r>
            <a:r>
              <a:rPr lang="en-US" dirty="0" err="1" smtClean="0"/>
              <a:t>rhine</a:t>
            </a:r>
            <a:r>
              <a:rPr lang="en-US" dirty="0" smtClean="0"/>
              <a:t> satellite state, destruction of </a:t>
            </a:r>
            <a:r>
              <a:rPr lang="en-US" dirty="0" err="1" smtClean="0"/>
              <a:t>prussian</a:t>
            </a:r>
            <a:r>
              <a:rPr lang="en-US" dirty="0" smtClean="0"/>
              <a:t> power in </a:t>
            </a:r>
            <a:r>
              <a:rPr lang="en-US" dirty="0" err="1" smtClean="0"/>
              <a:t>poland</a:t>
            </a:r>
            <a:r>
              <a:rPr lang="en-US" dirty="0" smtClean="0"/>
              <a:t>, creation of Grand Duchy of Warsaw, Kingdom of </a:t>
            </a:r>
            <a:r>
              <a:rPr lang="en-US" dirty="0" err="1" smtClean="0"/>
              <a:t>westphalia</a:t>
            </a:r>
            <a:r>
              <a:rPr lang="en-US" dirty="0" smtClean="0"/>
              <a:t> satellite, Napoleon king of </a:t>
            </a:r>
            <a:r>
              <a:rPr lang="en-US" dirty="0" err="1" smtClean="0"/>
              <a:t>italy</a:t>
            </a:r>
            <a:r>
              <a:rPr lang="en-US" dirty="0" smtClean="0"/>
              <a:t>, added </a:t>
            </a:r>
            <a:r>
              <a:rPr lang="en-US" dirty="0" err="1" smtClean="0"/>
              <a:t>parma</a:t>
            </a:r>
            <a:r>
              <a:rPr lang="en-US" dirty="0" smtClean="0"/>
              <a:t> and </a:t>
            </a:r>
            <a:r>
              <a:rPr lang="en-US" dirty="0" err="1" smtClean="0"/>
              <a:t>tuscany</a:t>
            </a:r>
            <a:r>
              <a:rPr lang="en-US" dirty="0" smtClean="0"/>
              <a:t> to </a:t>
            </a:r>
            <a:r>
              <a:rPr lang="en-US" dirty="0" err="1" smtClean="0"/>
              <a:t>lombardy</a:t>
            </a:r>
            <a:r>
              <a:rPr lang="en-US" dirty="0" smtClean="0"/>
              <a:t> and piedmont possessions, </a:t>
            </a:r>
            <a:r>
              <a:rPr lang="en-US" dirty="0" err="1" smtClean="0"/>
              <a:t>naples</a:t>
            </a:r>
            <a:r>
              <a:rPr lang="en-US" dirty="0" smtClean="0"/>
              <a:t> </a:t>
            </a:r>
            <a:r>
              <a:rPr lang="en-US" dirty="0" err="1" smtClean="0"/>
              <a:t>french</a:t>
            </a:r>
            <a:r>
              <a:rPr lang="en-US" dirty="0" smtClean="0"/>
              <a:t> satellite, </a:t>
            </a:r>
            <a:r>
              <a:rPr lang="en-US" dirty="0" err="1" smtClean="0"/>
              <a:t>Tilsit</a:t>
            </a:r>
            <a:r>
              <a:rPr lang="en-US" dirty="0" smtClean="0"/>
              <a:t> alliance with </a:t>
            </a:r>
            <a:r>
              <a:rPr lang="en-US" dirty="0" err="1" smtClean="0"/>
              <a:t>russia</a:t>
            </a:r>
            <a:endParaRPr lang="en-I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571303"/>
          </a:xfrm>
          <a:prstGeom prst="rect">
            <a:avLst/>
          </a:prstGeom>
          <a:noFill/>
        </p:spPr>
        <p:txBody>
          <a:bodyPr wrap="square" rtlCol="0">
            <a:spAutoFit/>
          </a:bodyPr>
          <a:lstStyle/>
          <a:p>
            <a:pPr>
              <a:buFont typeface="Arial" pitchFamily="34" charset="0"/>
              <a:buChar char="•"/>
            </a:pPr>
            <a:r>
              <a:rPr lang="en-US" dirty="0" smtClean="0"/>
              <a:t>Reasons for success:</a:t>
            </a:r>
          </a:p>
          <a:p>
            <a:pPr lvl="1">
              <a:buFont typeface="Arial" pitchFamily="34" charset="0"/>
              <a:buChar char="•"/>
            </a:pPr>
            <a:r>
              <a:rPr lang="en-US" dirty="0" smtClean="0"/>
              <a:t>Napoleon’s leadership as general, combined military and diplomatic strategies, kept coalition powers divided, extracted most advantage from victories</a:t>
            </a:r>
          </a:p>
          <a:p>
            <a:pPr lvl="1">
              <a:buFont typeface="Arial" pitchFamily="34" charset="0"/>
              <a:buChar char="•"/>
            </a:pPr>
            <a:r>
              <a:rPr lang="en-US" dirty="0" smtClean="0"/>
              <a:t>Through issue of daily bulletins, close ties with army—loyalty from patriotism and glory</a:t>
            </a:r>
          </a:p>
          <a:p>
            <a:pPr lvl="1">
              <a:buFont typeface="Arial" pitchFamily="34" charset="0"/>
              <a:buChar char="•"/>
            </a:pPr>
            <a:r>
              <a:rPr lang="en-US" dirty="0" smtClean="0"/>
              <a:t>Mass national army as handed down by the revolution</a:t>
            </a:r>
          </a:p>
          <a:p>
            <a:pPr lvl="1">
              <a:buFont typeface="Arial" pitchFamily="34" charset="0"/>
              <a:buChar char="•"/>
            </a:pPr>
            <a:r>
              <a:rPr lang="en-US" dirty="0" smtClean="0"/>
              <a:t>Grande </a:t>
            </a:r>
            <a:r>
              <a:rPr lang="en-US" dirty="0" err="1" smtClean="0"/>
              <a:t>Armee</a:t>
            </a:r>
            <a:r>
              <a:rPr lang="en-US" dirty="0" smtClean="0"/>
              <a:t> created 1801-1805, corps of 20-30,000 men, composed of 2-3 divisions of infantry and cavalry, some cavalry and the reserve artillery  kept separate, several elite groups—imperial guard most important—napoleon commanded army directly, so unity and flexibility, each corps had its own role to play</a:t>
            </a:r>
          </a:p>
          <a:p>
            <a:pPr lvl="1">
              <a:buFont typeface="Arial" pitchFamily="34" charset="0"/>
              <a:buChar char="•"/>
            </a:pPr>
            <a:r>
              <a:rPr lang="en-US" dirty="0" smtClean="0"/>
              <a:t>New tactics of mobility and living off land instead of food supplies</a:t>
            </a:r>
          </a:p>
          <a:p>
            <a:pPr lvl="1">
              <a:buFont typeface="Arial" pitchFamily="34" charset="0"/>
              <a:buChar char="•"/>
            </a:pPr>
            <a:r>
              <a:rPr lang="en-US" dirty="0" smtClean="0"/>
              <a:t>Peace treaties financed maintenance of troops</a:t>
            </a:r>
          </a:p>
          <a:p>
            <a:pPr lvl="1">
              <a:buFont typeface="Arial" pitchFamily="34" charset="0"/>
              <a:buChar char="•"/>
            </a:pPr>
            <a:r>
              <a:rPr lang="en-US" dirty="0" smtClean="0"/>
              <a:t>Great powers formed coalitions that broke up due to rivalry and jealousy, napoleon used territory to tempt them to ally with </a:t>
            </a:r>
            <a:r>
              <a:rPr lang="en-US" dirty="0" err="1" smtClean="0"/>
              <a:t>france</a:t>
            </a:r>
            <a:endParaRPr lang="en-US" dirty="0" smtClean="0"/>
          </a:p>
          <a:p>
            <a:pPr>
              <a:buFont typeface="Arial" pitchFamily="34" charset="0"/>
              <a:buChar char="•"/>
            </a:pPr>
            <a:r>
              <a:rPr lang="en-US" dirty="0" smtClean="0"/>
              <a:t>Continental system—meant need for further annexation</a:t>
            </a:r>
          </a:p>
          <a:p>
            <a:pPr>
              <a:buFont typeface="Arial" pitchFamily="34" charset="0"/>
              <a:buChar char="•"/>
            </a:pPr>
            <a:r>
              <a:rPr lang="en-US" dirty="0" smtClean="0"/>
              <a:t>Failures:</a:t>
            </a:r>
          </a:p>
          <a:p>
            <a:pPr lvl="1">
              <a:buFont typeface="Arial" pitchFamily="34" charset="0"/>
              <a:buChar char="•"/>
            </a:pPr>
            <a:r>
              <a:rPr lang="en-US" dirty="0" smtClean="0"/>
              <a:t>Portugal still trading with </a:t>
            </a:r>
            <a:r>
              <a:rPr lang="en-US" dirty="0" err="1" smtClean="0"/>
              <a:t>britain</a:t>
            </a:r>
            <a:r>
              <a:rPr lang="en-US" dirty="0" smtClean="0"/>
              <a:t> 1808-9</a:t>
            </a:r>
          </a:p>
          <a:p>
            <a:pPr lvl="1">
              <a:buFont typeface="Arial" pitchFamily="34" charset="0"/>
              <a:buChar char="•"/>
            </a:pPr>
            <a:r>
              <a:rPr lang="en-US" dirty="0" smtClean="0"/>
              <a:t>Spanish king deposed 1808</a:t>
            </a:r>
          </a:p>
          <a:p>
            <a:pPr lvl="1">
              <a:buFont typeface="Arial" pitchFamily="34" charset="0"/>
              <a:buChar char="•"/>
            </a:pPr>
            <a:r>
              <a:rPr lang="en-US" dirty="0" smtClean="0"/>
              <a:t>Spanish citizens revolted</a:t>
            </a:r>
          </a:p>
          <a:p>
            <a:pPr lvl="1">
              <a:buFont typeface="Arial" pitchFamily="34" charset="0"/>
              <a:buChar char="•"/>
            </a:pPr>
            <a:r>
              <a:rPr lang="en-US" dirty="0" smtClean="0"/>
              <a:t>Garrisons in </a:t>
            </a:r>
            <a:r>
              <a:rPr lang="en-US" dirty="0" err="1" smtClean="0"/>
              <a:t>spain</a:t>
            </a:r>
            <a:r>
              <a:rPr lang="en-US" dirty="0" smtClean="0"/>
              <a:t> drain on military resources</a:t>
            </a:r>
          </a:p>
          <a:p>
            <a:pPr lvl="1">
              <a:buFont typeface="Arial" pitchFamily="34" charset="0"/>
              <a:buChar char="•"/>
            </a:pPr>
            <a:r>
              <a:rPr lang="en-US" dirty="0" smtClean="0"/>
              <a:t>Napoleon’s inability to resolve conflict cast doubts on his military and political judgment</a:t>
            </a:r>
          </a:p>
          <a:p>
            <a:pPr lvl="1">
              <a:buFont typeface="Arial" pitchFamily="34" charset="0"/>
              <a:buChar char="•"/>
            </a:pPr>
            <a:r>
              <a:rPr lang="en-US" dirty="0" smtClean="0"/>
              <a:t>Britain supported </a:t>
            </a:r>
            <a:r>
              <a:rPr lang="en-US" dirty="0" err="1" smtClean="0"/>
              <a:t>spain</a:t>
            </a:r>
            <a:r>
              <a:rPr lang="en-US" dirty="0" smtClean="0"/>
              <a:t> and </a:t>
            </a:r>
            <a:r>
              <a:rPr lang="en-US" dirty="0" err="1" smtClean="0"/>
              <a:t>portugal</a:t>
            </a:r>
            <a:r>
              <a:rPr lang="en-US" dirty="0" smtClean="0"/>
              <a:t>, guerilla war ensued, expensive and demoralizing</a:t>
            </a:r>
          </a:p>
          <a:p>
            <a:pPr lvl="1">
              <a:buFont typeface="Arial" pitchFamily="34" charset="0"/>
              <a:buChar char="•"/>
            </a:pPr>
            <a:r>
              <a:rPr lang="en-US" dirty="0" smtClean="0"/>
              <a:t>1812-1814 lost </a:t>
            </a:r>
            <a:r>
              <a:rPr lang="en-US" dirty="0" err="1" smtClean="0"/>
              <a:t>spanish</a:t>
            </a:r>
            <a:r>
              <a:rPr lang="en-US" dirty="0" smtClean="0"/>
              <a:t> territory because of war with </a:t>
            </a:r>
            <a:r>
              <a:rPr lang="en-US" dirty="0" err="1" smtClean="0"/>
              <a:t>russia</a:t>
            </a:r>
            <a:endParaRPr lang="en-US" dirty="0" smtClean="0"/>
          </a:p>
          <a:p>
            <a:pPr lvl="1">
              <a:buFont typeface="Arial" pitchFamily="34" charset="0"/>
              <a:buChar char="•"/>
            </a:pPr>
            <a:r>
              <a:rPr lang="en-US" dirty="0" smtClean="0"/>
              <a:t>Russian conflict—conflicting aims in </a:t>
            </a:r>
            <a:r>
              <a:rPr lang="en-US" dirty="0" err="1" smtClean="0"/>
              <a:t>balkans</a:t>
            </a:r>
            <a:r>
              <a:rPr lang="en-US" dirty="0" smtClean="0"/>
              <a:t>, </a:t>
            </a:r>
            <a:r>
              <a:rPr lang="en-US" dirty="0" err="1" smtClean="0"/>
              <a:t>russia</a:t>
            </a:r>
            <a:r>
              <a:rPr lang="en-US" dirty="0" smtClean="0"/>
              <a:t> annexed </a:t>
            </a:r>
            <a:r>
              <a:rPr lang="en-US" dirty="0" err="1" smtClean="0"/>
              <a:t>swedish</a:t>
            </a:r>
            <a:r>
              <a:rPr lang="en-US" dirty="0" smtClean="0"/>
              <a:t> </a:t>
            </a:r>
            <a:r>
              <a:rPr lang="en-US" dirty="0" err="1" smtClean="0"/>
              <a:t>finland</a:t>
            </a:r>
            <a:r>
              <a:rPr lang="en-US" dirty="0" smtClean="0"/>
              <a:t>, wanted </a:t>
            </a:r>
            <a:r>
              <a:rPr lang="en-US" dirty="0" err="1" smtClean="0"/>
              <a:t>istanbul</a:t>
            </a:r>
            <a:r>
              <a:rPr lang="en-US" dirty="0" smtClean="0"/>
              <a:t>, smarted over duchy of </a:t>
            </a:r>
            <a:r>
              <a:rPr lang="en-US" dirty="0" err="1" smtClean="0"/>
              <a:t>warsaw</a:t>
            </a:r>
            <a:r>
              <a:rPr lang="en-US" dirty="0" smtClean="0"/>
              <a:t>, tariff in 1810 anti-</a:t>
            </a:r>
            <a:r>
              <a:rPr lang="en-US" dirty="0" err="1" smtClean="0"/>
              <a:t>france</a:t>
            </a:r>
            <a:r>
              <a:rPr lang="en-US" dirty="0" smtClean="0"/>
              <a:t> and pro-</a:t>
            </a:r>
            <a:r>
              <a:rPr lang="en-US" dirty="0" err="1" smtClean="0"/>
              <a:t>british</a:t>
            </a:r>
            <a:r>
              <a:rPr lang="en-US" dirty="0" smtClean="0"/>
              <a:t>—withdrawal from continental system</a:t>
            </a:r>
          </a:p>
          <a:p>
            <a:pPr lvl="1">
              <a:buFont typeface="Arial" pitchFamily="34" charset="0"/>
              <a:buChar char="•"/>
            </a:pPr>
            <a:endParaRPr lang="en-US" dirty="0" smtClean="0"/>
          </a:p>
          <a:p>
            <a:pPr lvl="1">
              <a:buFont typeface="Arial" pitchFamily="34" charset="0"/>
              <a:buChar char="•"/>
            </a:pPr>
            <a:endParaRPr lang="en-I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5632311"/>
          </a:xfrm>
          <a:prstGeom prst="rect">
            <a:avLst/>
          </a:prstGeom>
          <a:noFill/>
        </p:spPr>
        <p:txBody>
          <a:bodyPr wrap="square" rtlCol="0">
            <a:spAutoFit/>
          </a:bodyPr>
          <a:lstStyle/>
          <a:p>
            <a:pPr>
              <a:buFont typeface="Arial" pitchFamily="34" charset="0"/>
              <a:buChar char="•"/>
            </a:pPr>
            <a:r>
              <a:rPr lang="en-US" dirty="0" smtClean="0"/>
              <a:t>Napoleon’s failing health, became lethargic at crucial points, commanded 600,000 men with </a:t>
            </a:r>
            <a:r>
              <a:rPr lang="en-US" dirty="0" err="1" smtClean="0"/>
              <a:t>french</a:t>
            </a:r>
            <a:r>
              <a:rPr lang="en-US" dirty="0" smtClean="0"/>
              <a:t> minority over huge expanse, couldn’t afford to be indecisive</a:t>
            </a:r>
          </a:p>
          <a:p>
            <a:pPr>
              <a:buFont typeface="Arial" pitchFamily="34" charset="0"/>
              <a:buChar char="•"/>
            </a:pPr>
            <a:r>
              <a:rPr lang="en-US" dirty="0" smtClean="0"/>
              <a:t>Russian scorched earth tactic of retreat extended supply lines</a:t>
            </a:r>
          </a:p>
          <a:p>
            <a:pPr>
              <a:buFont typeface="Arial" pitchFamily="34" charset="0"/>
              <a:buChar char="•"/>
            </a:pPr>
            <a:r>
              <a:rPr lang="en-US" dirty="0" smtClean="0"/>
              <a:t>Napoleon defeated </a:t>
            </a:r>
            <a:r>
              <a:rPr lang="en-US" dirty="0" err="1" smtClean="0"/>
              <a:t>moscow</a:t>
            </a:r>
            <a:r>
              <a:rPr lang="en-US" dirty="0" smtClean="0"/>
              <a:t>, but got stuck in winter—sickness, famine and exhaustion, slow retreat, only 25,000 men remained</a:t>
            </a:r>
          </a:p>
          <a:p>
            <a:pPr>
              <a:buFont typeface="Arial" pitchFamily="34" charset="0"/>
              <a:buChar char="•"/>
            </a:pPr>
            <a:r>
              <a:rPr lang="en-US" dirty="0" smtClean="0"/>
              <a:t>1812 fragility on home front—MALET AFFAIR, plot by former general almost convinced key officials napoleon dead, need for provisional government—discovered and destroyed, but showed vulnerability—no one thought of putting king of </a:t>
            </a:r>
            <a:r>
              <a:rPr lang="en-US" dirty="0" err="1" smtClean="0"/>
              <a:t>rome</a:t>
            </a:r>
            <a:r>
              <a:rPr lang="en-US" dirty="0" smtClean="0"/>
              <a:t> (napoleon’s son) on throne</a:t>
            </a:r>
          </a:p>
          <a:p>
            <a:pPr>
              <a:buFont typeface="Arial" pitchFamily="34" charset="0"/>
              <a:buChar char="•"/>
            </a:pPr>
            <a:r>
              <a:rPr lang="en-US" dirty="0" smtClean="0"/>
              <a:t>Lack of knowledge of </a:t>
            </a:r>
            <a:r>
              <a:rPr lang="en-US" dirty="0" err="1" smtClean="0"/>
              <a:t>russian</a:t>
            </a:r>
            <a:r>
              <a:rPr lang="en-US" dirty="0" smtClean="0"/>
              <a:t> territory, small food supplies—expected quick victory, no clothes for winter, confusion in army command</a:t>
            </a:r>
          </a:p>
          <a:p>
            <a:pPr>
              <a:buFont typeface="Arial" pitchFamily="34" charset="0"/>
              <a:buChar char="•"/>
            </a:pPr>
            <a:r>
              <a:rPr lang="en-US" dirty="0" smtClean="0"/>
              <a:t>Sixth coalition—all powers united against </a:t>
            </a:r>
            <a:r>
              <a:rPr lang="en-US" dirty="0" err="1" smtClean="0"/>
              <a:t>france</a:t>
            </a:r>
            <a:r>
              <a:rPr lang="en-US" dirty="0" smtClean="0"/>
              <a:t>—quadruple alliance</a:t>
            </a:r>
          </a:p>
          <a:p>
            <a:pPr>
              <a:buFont typeface="Arial" pitchFamily="34" charset="0"/>
              <a:buChar char="•"/>
            </a:pPr>
            <a:r>
              <a:rPr lang="en-US" dirty="0" smtClean="0"/>
              <a:t>Leipzig lost, influence in </a:t>
            </a:r>
            <a:r>
              <a:rPr lang="en-US" dirty="0" err="1" smtClean="0"/>
              <a:t>german</a:t>
            </a:r>
            <a:r>
              <a:rPr lang="en-US" dirty="0" smtClean="0"/>
              <a:t> empire lost</a:t>
            </a:r>
          </a:p>
          <a:p>
            <a:pPr>
              <a:buFont typeface="Arial" pitchFamily="34" charset="0"/>
              <a:buChar char="•"/>
            </a:pPr>
            <a:r>
              <a:rPr lang="en-US" dirty="0" smtClean="0"/>
              <a:t>War-weariness on home front, unwilling to respond to conscription, finances low</a:t>
            </a:r>
          </a:p>
          <a:p>
            <a:pPr>
              <a:buFont typeface="Arial" pitchFamily="34" charset="0"/>
              <a:buChar char="•"/>
            </a:pPr>
            <a:r>
              <a:rPr lang="en-US" dirty="0" smtClean="0"/>
              <a:t>France invaded 1814</a:t>
            </a:r>
          </a:p>
          <a:p>
            <a:pPr>
              <a:buFont typeface="Arial" pitchFamily="34" charset="0"/>
              <a:buChar char="•"/>
            </a:pPr>
            <a:r>
              <a:rPr lang="en-US" dirty="0" smtClean="0"/>
              <a:t>100 days culminated in battle of waterloo loss</a:t>
            </a:r>
          </a:p>
          <a:p>
            <a:endParaRPr lang="en-US" dirty="0" smtClean="0"/>
          </a:p>
          <a:p>
            <a:endParaRPr lang="en-US" dirty="0" smtClean="0"/>
          </a:p>
          <a:p>
            <a:endParaRPr lang="en-US" dirty="0" smtClean="0"/>
          </a:p>
          <a:p>
            <a:pPr>
              <a:buFont typeface="Arial" pitchFamily="34" charset="0"/>
              <a:buChar char="•"/>
            </a:pPr>
            <a:endParaRPr lang="en-US" dirty="0" smtClean="0"/>
          </a:p>
          <a:p>
            <a:pPr>
              <a:buFont typeface="Arial" pitchFamily="34" charset="0"/>
              <a:buChar char="•"/>
            </a:pPr>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r>
              <a:rPr lang="en-US" dirty="0" smtClean="0"/>
              <a:t>Napoleon’s impact:</a:t>
            </a:r>
          </a:p>
          <a:p>
            <a:r>
              <a:rPr lang="en-US" dirty="0" smtClean="0"/>
              <a:t>FRANCE:</a:t>
            </a:r>
          </a:p>
          <a:p>
            <a:pPr>
              <a:buFont typeface="Arial" pitchFamily="34" charset="0"/>
              <a:buChar char="•"/>
            </a:pPr>
            <a:r>
              <a:rPr lang="en-US" dirty="0" smtClean="0"/>
              <a:t>Wars killed 7% of the population, large percentage of marriageable young men, led to decline in birth rate and population growth</a:t>
            </a:r>
          </a:p>
          <a:p>
            <a:pPr>
              <a:buFont typeface="Arial" pitchFamily="34" charset="0"/>
              <a:buChar char="•"/>
            </a:pPr>
            <a:r>
              <a:rPr lang="en-US" dirty="0" smtClean="0"/>
              <a:t>Textile, coal and iron industries expanded, increasing trade with continental </a:t>
            </a:r>
            <a:r>
              <a:rPr lang="en-US" dirty="0" err="1" smtClean="0"/>
              <a:t>europe</a:t>
            </a:r>
            <a:endParaRPr lang="en-US" dirty="0" smtClean="0"/>
          </a:p>
          <a:p>
            <a:pPr>
              <a:buFont typeface="Arial" pitchFamily="34" charset="0"/>
              <a:buChar char="•"/>
            </a:pPr>
            <a:r>
              <a:rPr lang="en-US" dirty="0" smtClean="0"/>
              <a:t>Preserved taxation of nobility and clergy, end of feudalism, equality before law preserved, transfer of land</a:t>
            </a:r>
          </a:p>
          <a:p>
            <a:pPr>
              <a:buFont typeface="Arial" pitchFamily="34" charset="0"/>
              <a:buChar char="•"/>
            </a:pPr>
            <a:r>
              <a:rPr lang="en-US" dirty="0" smtClean="0"/>
              <a:t>Destroyed some revolutionary gains: hereditary monarchy restored, church influence restored, censorship and repression, democracy and republicanism negated, restored </a:t>
            </a:r>
            <a:r>
              <a:rPr lang="en-US" dirty="0" err="1" smtClean="0"/>
              <a:t>honours</a:t>
            </a:r>
            <a:r>
              <a:rPr lang="en-US" dirty="0" smtClean="0"/>
              <a:t> system and nobility</a:t>
            </a:r>
          </a:p>
          <a:p>
            <a:pPr>
              <a:buFont typeface="Arial" pitchFamily="34" charset="0"/>
              <a:buChar char="•"/>
            </a:pPr>
            <a:r>
              <a:rPr lang="en-US" dirty="0" smtClean="0"/>
              <a:t>Code napoleon</a:t>
            </a:r>
          </a:p>
          <a:p>
            <a:pPr>
              <a:buFont typeface="Arial" pitchFamily="34" charset="0"/>
              <a:buChar char="•"/>
            </a:pPr>
            <a:r>
              <a:rPr lang="en-US" dirty="0" smtClean="0"/>
              <a:t>Le </a:t>
            </a:r>
            <a:r>
              <a:rPr lang="en-US" dirty="0" err="1" smtClean="0"/>
              <a:t>Chapelier</a:t>
            </a:r>
            <a:r>
              <a:rPr lang="en-US" dirty="0" smtClean="0"/>
              <a:t> law reaffirmed 1803—banned trade unions</a:t>
            </a:r>
          </a:p>
          <a:p>
            <a:pPr>
              <a:buFont typeface="Arial" pitchFamily="34" charset="0"/>
              <a:buChar char="•"/>
            </a:pPr>
            <a:r>
              <a:rPr lang="en-US" dirty="0" err="1" smtClean="0"/>
              <a:t>Livrets</a:t>
            </a:r>
            <a:r>
              <a:rPr lang="en-US" dirty="0" smtClean="0"/>
              <a:t> introduced, threatened workers’ rights to employment</a:t>
            </a:r>
          </a:p>
          <a:p>
            <a:pPr>
              <a:buFont typeface="Arial" pitchFamily="34" charset="0"/>
              <a:buChar char="•"/>
            </a:pPr>
            <a:r>
              <a:rPr lang="en-US" dirty="0" smtClean="0"/>
              <a:t>Protectionist effect of continental system strengthened cotton industry</a:t>
            </a:r>
          </a:p>
          <a:p>
            <a:pPr>
              <a:buFont typeface="Arial" pitchFamily="34" charset="0"/>
              <a:buChar char="•"/>
            </a:pPr>
            <a:r>
              <a:rPr lang="en-US" dirty="0" smtClean="0"/>
              <a:t>Financial reforms survived</a:t>
            </a:r>
          </a:p>
          <a:p>
            <a:pPr>
              <a:buFont typeface="Arial" pitchFamily="34" charset="0"/>
              <a:buChar char="•"/>
            </a:pPr>
            <a:r>
              <a:rPr lang="en-US" dirty="0" smtClean="0"/>
              <a:t>Administrative system survived</a:t>
            </a:r>
          </a:p>
          <a:p>
            <a:pPr>
              <a:buFont typeface="Arial" pitchFamily="34" charset="0"/>
              <a:buChar char="•"/>
            </a:pPr>
            <a:r>
              <a:rPr lang="en-US" dirty="0" err="1" smtClean="0"/>
              <a:t>Lycees</a:t>
            </a:r>
            <a:r>
              <a:rPr lang="en-US" dirty="0" smtClean="0"/>
              <a:t> continued, though demilitarized</a:t>
            </a:r>
          </a:p>
          <a:p>
            <a:pPr>
              <a:buFont typeface="Arial" pitchFamily="34" charset="0"/>
              <a:buChar char="•"/>
            </a:pPr>
            <a:r>
              <a:rPr lang="en-US" dirty="0" smtClean="0"/>
              <a:t>Legion of </a:t>
            </a:r>
            <a:r>
              <a:rPr lang="en-US" dirty="0" err="1" smtClean="0"/>
              <a:t>honour</a:t>
            </a:r>
            <a:r>
              <a:rPr lang="en-US" dirty="0" smtClean="0"/>
              <a:t> survived</a:t>
            </a:r>
          </a:p>
          <a:p>
            <a:r>
              <a:rPr lang="en-US" dirty="0" smtClean="0"/>
              <a:t>CONTINENTAL SYSTEM:</a:t>
            </a:r>
          </a:p>
          <a:p>
            <a:pPr>
              <a:buFont typeface="Arial" pitchFamily="34" charset="0"/>
              <a:buChar char="•"/>
            </a:pPr>
            <a:r>
              <a:rPr lang="en-US" dirty="0" smtClean="0"/>
              <a:t>Inner area producers and traders benefitted from protection to home industries, over land trade increased, </a:t>
            </a:r>
            <a:r>
              <a:rPr lang="en-US" dirty="0" err="1" smtClean="0"/>
              <a:t>french</a:t>
            </a:r>
            <a:r>
              <a:rPr lang="en-US" dirty="0" smtClean="0"/>
              <a:t> goods exported</a:t>
            </a:r>
          </a:p>
          <a:p>
            <a:pPr>
              <a:buFont typeface="Arial" pitchFamily="34" charset="0"/>
              <a:buChar char="•"/>
            </a:pPr>
            <a:r>
              <a:rPr lang="en-US" dirty="0" smtClean="0"/>
              <a:t>Paris important trading center for luxuries and fashion, </a:t>
            </a:r>
            <a:r>
              <a:rPr lang="en-US" dirty="0" err="1" smtClean="0"/>
              <a:t>strasbourg</a:t>
            </a:r>
            <a:r>
              <a:rPr lang="en-US" dirty="0" smtClean="0"/>
              <a:t> and other eastern frontier cities prospered as </a:t>
            </a:r>
            <a:r>
              <a:rPr lang="en-US" dirty="0" err="1" smtClean="0"/>
              <a:t>entreports</a:t>
            </a:r>
            <a:r>
              <a:rPr lang="en-US" dirty="0" smtClean="0"/>
              <a:t> as </a:t>
            </a:r>
            <a:r>
              <a:rPr lang="en-US" dirty="0" err="1" smtClean="0"/>
              <a:t>rhine</a:t>
            </a:r>
            <a:r>
              <a:rPr lang="en-US" dirty="0" smtClean="0"/>
              <a:t> traffic increased with contraband and legal trade</a:t>
            </a:r>
          </a:p>
          <a:p>
            <a:pPr>
              <a:buFont typeface="Arial" pitchFamily="34" charset="0"/>
              <a:buChar char="•"/>
            </a:pPr>
            <a:r>
              <a:rPr lang="en-US" dirty="0" smtClean="0"/>
              <a:t>Ports of </a:t>
            </a:r>
            <a:r>
              <a:rPr lang="en-US" dirty="0" err="1" smtClean="0"/>
              <a:t>atlantic</a:t>
            </a:r>
            <a:r>
              <a:rPr lang="en-US" dirty="0" smtClean="0"/>
              <a:t> and channel coasts suffered</a:t>
            </a:r>
          </a:p>
          <a:p>
            <a:pPr>
              <a:buFont typeface="Arial" pitchFamily="34" charset="0"/>
              <a:buChar char="•"/>
            </a:pPr>
            <a:r>
              <a:rPr lang="en-US" dirty="0" smtClean="0"/>
              <a:t>Shipbuilding and associated industries declined</a:t>
            </a:r>
          </a:p>
          <a:p>
            <a:pPr>
              <a:buFont typeface="Arial" pitchFamily="34" charset="0"/>
              <a:buChar char="•"/>
            </a:pPr>
            <a:endParaRPr lang="en-I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5078313"/>
          </a:xfrm>
          <a:prstGeom prst="rect">
            <a:avLst/>
          </a:prstGeom>
          <a:noFill/>
        </p:spPr>
        <p:txBody>
          <a:bodyPr wrap="square" rtlCol="0">
            <a:spAutoFit/>
          </a:bodyPr>
          <a:lstStyle/>
          <a:p>
            <a:pPr>
              <a:buFont typeface="Arial" pitchFamily="34" charset="0"/>
              <a:buChar char="•"/>
            </a:pPr>
            <a:r>
              <a:rPr lang="en-US" dirty="0" smtClean="0"/>
              <a:t>Industries in </a:t>
            </a:r>
            <a:r>
              <a:rPr lang="en-US" dirty="0" err="1" smtClean="0"/>
              <a:t>france</a:t>
            </a:r>
            <a:r>
              <a:rPr lang="en-US" dirty="0" smtClean="0"/>
              <a:t>, especially linen industries, suffered from loss of exports</a:t>
            </a:r>
          </a:p>
          <a:p>
            <a:pPr>
              <a:buFont typeface="Arial" pitchFamily="34" charset="0"/>
              <a:buChar char="•"/>
            </a:pPr>
            <a:r>
              <a:rPr lang="en-US" dirty="0" smtClean="0"/>
              <a:t>Loss of profits from overseas trade=less capital for investment</a:t>
            </a:r>
          </a:p>
          <a:p>
            <a:pPr>
              <a:buFont typeface="Arial" pitchFamily="34" charset="0"/>
              <a:buChar char="•"/>
            </a:pPr>
            <a:r>
              <a:rPr lang="en-US" dirty="0" smtClean="0"/>
              <a:t>Lack of business confidence led to collapse of several banks</a:t>
            </a:r>
          </a:p>
          <a:p>
            <a:pPr>
              <a:buFont typeface="Arial" pitchFamily="34" charset="0"/>
              <a:buChar char="•"/>
            </a:pPr>
            <a:r>
              <a:rPr lang="en-US" dirty="0" smtClean="0"/>
              <a:t>Disastrous new conflicts to uphold system</a:t>
            </a:r>
          </a:p>
          <a:p>
            <a:endParaRPr lang="en-US" dirty="0" smtClean="0"/>
          </a:p>
          <a:p>
            <a:r>
              <a:rPr lang="en-US" dirty="0" smtClean="0"/>
              <a:t>On Europe as a whole:</a:t>
            </a:r>
          </a:p>
          <a:p>
            <a:pPr>
              <a:buFont typeface="Arial" pitchFamily="34" charset="0"/>
              <a:buChar char="•"/>
            </a:pPr>
            <a:r>
              <a:rPr lang="en-US" dirty="0" smtClean="0"/>
              <a:t>Promotion of nationalism—needed </a:t>
            </a:r>
            <a:r>
              <a:rPr lang="en-US" dirty="0" err="1" smtClean="0"/>
              <a:t>french</a:t>
            </a:r>
            <a:r>
              <a:rPr lang="en-US" dirty="0" smtClean="0"/>
              <a:t> nationalism to support wars, but also incited nationalism in occupied/conquered territories by giving them a common enemy, grouping territories into regional ‘republics’</a:t>
            </a:r>
          </a:p>
          <a:p>
            <a:pPr>
              <a:buFont typeface="Arial" pitchFamily="34" charset="0"/>
              <a:buChar char="•"/>
            </a:pPr>
            <a:r>
              <a:rPr lang="en-US" dirty="0" smtClean="0"/>
              <a:t>Metric system</a:t>
            </a:r>
          </a:p>
          <a:p>
            <a:pPr>
              <a:buFont typeface="Arial" pitchFamily="34" charset="0"/>
              <a:buChar char="•"/>
            </a:pPr>
            <a:r>
              <a:rPr lang="en-US" dirty="0" smtClean="0"/>
              <a:t>French armies spread ideas of revolution</a:t>
            </a:r>
          </a:p>
          <a:p>
            <a:pPr>
              <a:buFont typeface="Arial" pitchFamily="34" charset="0"/>
              <a:buChar char="•"/>
            </a:pPr>
            <a:r>
              <a:rPr lang="en-US" smtClean="0"/>
              <a:t>Bourbon Restoration </a:t>
            </a:r>
            <a:r>
              <a:rPr lang="en-US" dirty="0" smtClean="0"/>
              <a:t>of balance of power in congress of </a:t>
            </a:r>
            <a:r>
              <a:rPr lang="en-US" dirty="0" err="1" smtClean="0"/>
              <a:t>vienna</a:t>
            </a:r>
            <a:endParaRPr lang="en-US" dirty="0" smtClean="0"/>
          </a:p>
          <a:p>
            <a:pPr>
              <a:buFont typeface="Arial" pitchFamily="34" charset="0"/>
              <a:buChar char="•"/>
            </a:pPr>
            <a:r>
              <a:rPr lang="en-US" dirty="0" smtClean="0"/>
              <a:t>Conservatism and liberalism</a:t>
            </a:r>
          </a:p>
          <a:p>
            <a:pPr>
              <a:buFont typeface="Arial" pitchFamily="34" charset="0"/>
              <a:buChar char="•"/>
            </a:pPr>
            <a:r>
              <a:rPr lang="en-US" dirty="0" smtClean="0"/>
              <a:t>Egalitarianism</a:t>
            </a:r>
          </a:p>
          <a:p>
            <a:pPr>
              <a:buFont typeface="Arial" pitchFamily="34" charset="0"/>
              <a:buChar char="•"/>
            </a:pPr>
            <a:r>
              <a:rPr lang="en-US" dirty="0" smtClean="0"/>
              <a:t>Talent –meritocracy</a:t>
            </a:r>
          </a:p>
          <a:p>
            <a:pPr>
              <a:buFont typeface="Arial" pitchFamily="34" charset="0"/>
              <a:buChar char="•"/>
            </a:pPr>
            <a:r>
              <a:rPr lang="en-US" dirty="0" smtClean="0"/>
              <a:t>Militarism</a:t>
            </a:r>
          </a:p>
          <a:p>
            <a:pPr>
              <a:buFont typeface="Arial" pitchFamily="34" charset="0"/>
              <a:buChar char="•"/>
            </a:pPr>
            <a:r>
              <a:rPr lang="en-US" dirty="0" smtClean="0"/>
              <a:t>British supremacy</a:t>
            </a:r>
          </a:p>
          <a:p>
            <a:pPr>
              <a:buFont typeface="Arial" pitchFamily="34" charset="0"/>
              <a:buChar char="•"/>
            </a:pPr>
            <a:endParaRPr lang="en-I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Creation of centralized administration for assessment and collection of taxes—reversed fatal decision of constituent assembly to put collection of taxes in hands of autonomous local authorities which had made direct taxation slow and uncertain</a:t>
            </a:r>
          </a:p>
          <a:p>
            <a:pPr>
              <a:buFont typeface="Arial" pitchFamily="34" charset="0"/>
              <a:buChar char="•"/>
            </a:pPr>
            <a:r>
              <a:rPr lang="en-US" dirty="0" smtClean="0"/>
              <a:t>Tax collectors required to make deposit in advance of a proportion of estimated tax yield, end of 1800 tax returns up to date</a:t>
            </a:r>
          </a:p>
          <a:p>
            <a:pPr>
              <a:buFont typeface="Arial" pitchFamily="34" charset="0"/>
              <a:buChar char="•"/>
            </a:pPr>
            <a:r>
              <a:rPr lang="en-US" dirty="0" smtClean="0"/>
              <a:t>Bank of </a:t>
            </a:r>
            <a:r>
              <a:rPr lang="en-US" dirty="0" err="1" smtClean="0"/>
              <a:t>france</a:t>
            </a:r>
            <a:r>
              <a:rPr lang="en-US" dirty="0" smtClean="0"/>
              <a:t> formed </a:t>
            </a:r>
            <a:r>
              <a:rPr lang="en-US" dirty="0" err="1" smtClean="0"/>
              <a:t>feb</a:t>
            </a:r>
            <a:r>
              <a:rPr lang="en-US" dirty="0" smtClean="0"/>
              <a:t> 1800 independent corporation, assisted government in return for handling tax-collector deposits, government pensions and interest on government loans. By 1803, monopoly on issue of bank notes</a:t>
            </a:r>
          </a:p>
          <a:p>
            <a:pPr>
              <a:buFont typeface="Arial" pitchFamily="34" charset="0"/>
              <a:buChar char="•"/>
            </a:pPr>
            <a:r>
              <a:rPr lang="en-US" dirty="0" smtClean="0"/>
              <a:t>Local administration went back to old bourbon centralization—law of 1790 (division into departments) had deprived central government of any effective control over elected authorities</a:t>
            </a:r>
          </a:p>
          <a:p>
            <a:pPr>
              <a:buFont typeface="Arial" pitchFamily="34" charset="0"/>
              <a:buChar char="•"/>
            </a:pPr>
            <a:r>
              <a:rPr lang="en-US" dirty="0" smtClean="0"/>
              <a:t>Law of 1800—prefects (appointed by napoleon) in sole charge of departments. Elected councils of departments, cantons and communes reduced to advisory functions and mayors nominated by central government</a:t>
            </a:r>
          </a:p>
          <a:p>
            <a:pPr>
              <a:buFont typeface="Arial" pitchFamily="34" charset="0"/>
              <a:buChar char="•"/>
            </a:pPr>
            <a:r>
              <a:rPr lang="en-US" dirty="0" smtClean="0"/>
              <a:t>Prefects exercised executive authority, linked by signal telegraph with </a:t>
            </a:r>
            <a:r>
              <a:rPr lang="en-US" dirty="0" err="1" smtClean="0"/>
              <a:t>paris</a:t>
            </a:r>
            <a:r>
              <a:rPr lang="en-US" dirty="0" smtClean="0"/>
              <a:t>, directly subject to control by central government</a:t>
            </a:r>
          </a:p>
          <a:p>
            <a:pPr>
              <a:buFont typeface="Arial" pitchFamily="34" charset="0"/>
              <a:buChar char="•"/>
            </a:pPr>
            <a:r>
              <a:rPr lang="en-US" dirty="0" smtClean="0"/>
              <a:t>Prefects were revival of </a:t>
            </a:r>
            <a:r>
              <a:rPr lang="en-US" dirty="0" err="1" smtClean="0"/>
              <a:t>intendants</a:t>
            </a:r>
            <a:r>
              <a:rPr lang="en-US" dirty="0" smtClean="0"/>
              <a:t> of </a:t>
            </a:r>
            <a:r>
              <a:rPr lang="en-US" dirty="0" err="1" smtClean="0"/>
              <a:t>ancien</a:t>
            </a:r>
            <a:r>
              <a:rPr lang="en-US" dirty="0" smtClean="0"/>
              <a:t> </a:t>
            </a:r>
            <a:r>
              <a:rPr lang="en-US" dirty="0" smtClean="0"/>
              <a:t>regime</a:t>
            </a:r>
          </a:p>
          <a:p>
            <a:pPr>
              <a:buFont typeface="Arial" pitchFamily="34" charset="0"/>
              <a:buChar char="•"/>
            </a:pPr>
            <a:r>
              <a:rPr lang="en-US" dirty="0" smtClean="0"/>
              <a:t>Paris newspapers reduced from 73 to 9, remaining not to talk about </a:t>
            </a:r>
            <a:r>
              <a:rPr lang="en-US" dirty="0" err="1" smtClean="0"/>
              <a:t>gov</a:t>
            </a:r>
            <a:r>
              <a:rPr lang="en-US" dirty="0" smtClean="0"/>
              <a:t>, </a:t>
            </a:r>
            <a:r>
              <a:rPr lang="en-US" dirty="0" err="1" smtClean="0"/>
              <a:t>gov</a:t>
            </a:r>
            <a:r>
              <a:rPr lang="en-US" dirty="0" smtClean="0"/>
              <a:t> news: le </a:t>
            </a:r>
            <a:r>
              <a:rPr lang="en-US" smtClean="0"/>
              <a:t>moniteur</a:t>
            </a:r>
            <a:endParaRPr lang="en-US" dirty="0" smtClean="0"/>
          </a:p>
          <a:p>
            <a:pPr>
              <a:buFont typeface="Arial" pitchFamily="34" charset="0"/>
              <a:buChar char="•"/>
            </a:pPr>
            <a:r>
              <a:rPr lang="en-US" dirty="0" smtClean="0"/>
              <a:t>Civil code 1804 renamed </a:t>
            </a:r>
            <a:r>
              <a:rPr lang="en-US" dirty="0" err="1" smtClean="0"/>
              <a:t>napoleonic</a:t>
            </a:r>
            <a:r>
              <a:rPr lang="en-US" dirty="0" smtClean="0"/>
              <a:t> code 1807: realization of project conceived at outset of </a:t>
            </a:r>
            <a:r>
              <a:rPr lang="en-US" dirty="0" err="1" smtClean="0"/>
              <a:t>french</a:t>
            </a:r>
            <a:r>
              <a:rPr lang="en-US" dirty="0" smtClean="0"/>
              <a:t> revolution, to have legal unity in </a:t>
            </a:r>
            <a:r>
              <a:rPr lang="en-US" dirty="0" err="1" smtClean="0"/>
              <a:t>france</a:t>
            </a:r>
            <a:r>
              <a:rPr lang="en-US" dirty="0" smtClean="0"/>
              <a:t>—in 1789 365 local codes, divisions between north and south</a:t>
            </a:r>
          </a:p>
          <a:p>
            <a:pPr>
              <a:buFont typeface="Arial" pitchFamily="34" charset="0"/>
              <a:buChar char="•"/>
            </a:pPr>
            <a:r>
              <a:rPr lang="en-US" dirty="0" smtClean="0"/>
              <a:t>Paternal authority restored, subjection of married women, grounds for divorce strictly restricted—adulterous wives could even be imprisoned</a:t>
            </a:r>
          </a:p>
          <a:p>
            <a:pPr>
              <a:buFont typeface="Arial" pitchFamily="34" charset="0"/>
              <a:buChar char="•"/>
            </a:pPr>
            <a:r>
              <a:rPr lang="en-US" dirty="0" smtClean="0"/>
              <a:t>Property could be bequeathed away from family</a:t>
            </a:r>
          </a:p>
          <a:p>
            <a:pPr>
              <a:buFont typeface="Arial" pitchFamily="34" charset="0"/>
              <a:buChar char="•"/>
            </a:pPr>
            <a:r>
              <a:rPr lang="en-US" dirty="0" smtClean="0"/>
              <a:t>Illegitimate children not recognized</a:t>
            </a:r>
          </a:p>
          <a:p>
            <a:pPr>
              <a:buFont typeface="Arial" pitchFamily="34" charset="0"/>
              <a:buChar char="•"/>
            </a:pPr>
            <a:r>
              <a:rPr lang="en-US" dirty="0" smtClean="0"/>
              <a:t>Reaction against moral laxity of directory days</a:t>
            </a:r>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Code reflected middle class ideas, middle class benefited most from revolution</a:t>
            </a:r>
          </a:p>
          <a:p>
            <a:pPr>
              <a:buFont typeface="Arial" pitchFamily="34" charset="0"/>
              <a:buChar char="•"/>
            </a:pPr>
            <a:r>
              <a:rPr lang="en-US" dirty="0" smtClean="0"/>
              <a:t>Emphasized rights of individual property</a:t>
            </a:r>
          </a:p>
          <a:p>
            <a:pPr>
              <a:buFont typeface="Arial" pitchFamily="34" charset="0"/>
              <a:buChar char="•"/>
            </a:pPr>
            <a:r>
              <a:rPr lang="en-US" dirty="0" smtClean="0"/>
              <a:t>Reassured national land owners by confirming new land settlement</a:t>
            </a:r>
          </a:p>
          <a:p>
            <a:pPr>
              <a:buFont typeface="Arial" pitchFamily="34" charset="0"/>
              <a:buChar char="•"/>
            </a:pPr>
            <a:r>
              <a:rPr lang="en-US" dirty="0" smtClean="0"/>
              <a:t>1801 concordat with papacy—peasants still attached to church, religious skepticism no longer undisputed doctrine in intellectual circles—would pacify la vendee and reassure buyers of </a:t>
            </a:r>
            <a:r>
              <a:rPr lang="en-US" dirty="0" err="1" smtClean="0"/>
              <a:t>churchlands</a:t>
            </a:r>
            <a:r>
              <a:rPr lang="en-US" dirty="0" smtClean="0"/>
              <a:t> and drive wedge between </a:t>
            </a:r>
            <a:r>
              <a:rPr lang="en-US" dirty="0" err="1" smtClean="0"/>
              <a:t>royalism</a:t>
            </a:r>
            <a:r>
              <a:rPr lang="en-US" dirty="0" smtClean="0"/>
              <a:t> and </a:t>
            </a:r>
            <a:r>
              <a:rPr lang="en-US" dirty="0" err="1" smtClean="0"/>
              <a:t>catholicism</a:t>
            </a:r>
            <a:r>
              <a:rPr lang="en-US" dirty="0" smtClean="0"/>
              <a:t>, would extend </a:t>
            </a:r>
            <a:r>
              <a:rPr lang="en-US" dirty="0" err="1" smtClean="0"/>
              <a:t>french</a:t>
            </a:r>
            <a:r>
              <a:rPr lang="en-US" dirty="0" smtClean="0"/>
              <a:t> influence in catholic populations of </a:t>
            </a:r>
            <a:r>
              <a:rPr lang="en-US" dirty="0" err="1" smtClean="0"/>
              <a:t>belgium</a:t>
            </a:r>
            <a:r>
              <a:rPr lang="en-US" dirty="0" smtClean="0"/>
              <a:t> </a:t>
            </a:r>
            <a:r>
              <a:rPr lang="en-US" dirty="0" err="1" smtClean="0"/>
              <a:t>italy</a:t>
            </a:r>
            <a:r>
              <a:rPr lang="en-US" dirty="0" smtClean="0"/>
              <a:t> and </a:t>
            </a:r>
            <a:r>
              <a:rPr lang="en-US" dirty="0" err="1" smtClean="0"/>
              <a:t>rhine</a:t>
            </a:r>
            <a:r>
              <a:rPr lang="en-US" dirty="0" smtClean="0"/>
              <a:t> provinces</a:t>
            </a:r>
          </a:p>
          <a:p>
            <a:pPr>
              <a:buFont typeface="Arial" pitchFamily="34" charset="0"/>
              <a:buChar char="•"/>
            </a:pPr>
            <a:r>
              <a:rPr lang="en-US" dirty="0" smtClean="0"/>
              <a:t>Recognized roman catholic as religion of majority and guaranteed liberty of worship, subject only to maintenance of public order</a:t>
            </a:r>
          </a:p>
          <a:p>
            <a:pPr>
              <a:buFont typeface="Arial" pitchFamily="34" charset="0"/>
              <a:buChar char="•"/>
            </a:pPr>
            <a:r>
              <a:rPr lang="en-US" dirty="0" smtClean="0"/>
              <a:t>Resignation of all existing bishops—new nominated by napoleon and appointed by the pope</a:t>
            </a:r>
          </a:p>
          <a:p>
            <a:pPr>
              <a:buFont typeface="Arial" pitchFamily="34" charset="0"/>
              <a:buChar char="•"/>
            </a:pPr>
            <a:r>
              <a:rPr lang="en-US" dirty="0" smtClean="0"/>
              <a:t>Government undertook to pay bishops and clergy, thus church land sales implicitly settled as irrevocable, </a:t>
            </a:r>
          </a:p>
          <a:p>
            <a:pPr>
              <a:buFont typeface="Arial" pitchFamily="34" charset="0"/>
              <a:buChar char="•"/>
            </a:pPr>
            <a:r>
              <a:rPr lang="en-US" dirty="0" smtClean="0"/>
              <a:t>Schisms still remained—some bishops refused to resign, recognize concordat and pope refused to appoint some of napoleon’s nominees</a:t>
            </a:r>
          </a:p>
          <a:p>
            <a:pPr>
              <a:buFont typeface="Arial" pitchFamily="34" charset="0"/>
              <a:buChar char="•"/>
            </a:pPr>
            <a:r>
              <a:rPr lang="en-US" dirty="0" smtClean="0"/>
              <a:t>Legion of </a:t>
            </a:r>
            <a:r>
              <a:rPr lang="en-US" dirty="0" err="1" smtClean="0"/>
              <a:t>honour</a:t>
            </a:r>
            <a:r>
              <a:rPr lang="en-US" dirty="0" smtClean="0"/>
              <a:t> 1802—swords of </a:t>
            </a:r>
            <a:r>
              <a:rPr lang="en-US" dirty="0" err="1" smtClean="0"/>
              <a:t>honour</a:t>
            </a:r>
            <a:r>
              <a:rPr lang="en-US" dirty="0" smtClean="0"/>
              <a:t> awarded to army members by napoleon, 16 cohorts and different ranks granted varying scales of life pension</a:t>
            </a:r>
          </a:p>
          <a:p>
            <a:pPr>
              <a:buFont typeface="Arial" pitchFamily="34" charset="0"/>
              <a:buChar char="•"/>
            </a:pPr>
            <a:r>
              <a:rPr lang="en-US" dirty="0" smtClean="0"/>
              <a:t>Napoleon disliked list of notabilities idea as it would be privileged body independent of his control, so decided that grant of any privilege or distinction should be under his control</a:t>
            </a:r>
          </a:p>
          <a:p>
            <a:pPr>
              <a:buFont typeface="Arial" pitchFamily="34" charset="0"/>
              <a:buChar char="•"/>
            </a:pPr>
            <a:r>
              <a:rPr lang="en-US" dirty="0" smtClean="0"/>
              <a:t>Confirmed and secured equality, legal and administrative unity of revolution but not political aims of the revolution</a:t>
            </a:r>
          </a:p>
          <a:p>
            <a:pPr>
              <a:buFont typeface="Arial" pitchFamily="34" charset="0"/>
              <a:buChar char="•"/>
            </a:pPr>
            <a:r>
              <a:rPr lang="en-US" dirty="0" smtClean="0"/>
              <a:t>Each successive plot of royalists and </a:t>
            </a:r>
            <a:r>
              <a:rPr lang="en-US" dirty="0" err="1" smtClean="0"/>
              <a:t>jacobins</a:t>
            </a:r>
            <a:r>
              <a:rPr lang="en-US" dirty="0" smtClean="0"/>
              <a:t> gave napoleon an opportunity to eliminate opponents and demand extension of his powers</a:t>
            </a:r>
          </a:p>
          <a:p>
            <a:pPr>
              <a:buFont typeface="Arial" pitchFamily="34" charset="0"/>
              <a:buChar char="•"/>
            </a:pPr>
            <a:r>
              <a:rPr lang="en-US" dirty="0" smtClean="0"/>
              <a:t>Negotiated amnesty with royalist leaders in vendee and large number of </a:t>
            </a:r>
            <a:r>
              <a:rPr lang="en-US" dirty="0" err="1" smtClean="0"/>
              <a:t>emigres</a:t>
            </a:r>
            <a:r>
              <a:rPr lang="en-US" dirty="0" smtClean="0"/>
              <a:t> allowed to return</a:t>
            </a:r>
          </a:p>
          <a:p>
            <a:pPr>
              <a:buFont typeface="Arial" pitchFamily="34" charset="0"/>
              <a:buChar char="•"/>
            </a:pPr>
            <a:r>
              <a:rPr lang="en-US" dirty="0" smtClean="0"/>
              <a:t>Royalist plot of 1800 labeled as </a:t>
            </a:r>
            <a:r>
              <a:rPr lang="en-US" dirty="0" err="1" smtClean="0"/>
              <a:t>jacobin</a:t>
            </a:r>
            <a:r>
              <a:rPr lang="en-US" dirty="0" smtClean="0"/>
              <a:t> plot, law of proscription enforced, 130 Js deported </a:t>
            </a:r>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Political opposition of assemblies at its height in 1801 because of concordat—napoleon found a way to strike at </a:t>
            </a:r>
            <a:r>
              <a:rPr lang="en-US" dirty="0" err="1" smtClean="0"/>
              <a:t>tribunate</a:t>
            </a:r>
            <a:endParaRPr lang="en-US" dirty="0" smtClean="0"/>
          </a:p>
          <a:p>
            <a:pPr>
              <a:buFont typeface="Arial" pitchFamily="34" charset="0"/>
              <a:buChar char="•"/>
            </a:pPr>
            <a:r>
              <a:rPr lang="en-US" dirty="0" smtClean="0"/>
              <a:t>Under constitution, 1/5 members of </a:t>
            </a:r>
            <a:r>
              <a:rPr lang="en-US" dirty="0" err="1" smtClean="0"/>
              <a:t>tribunate</a:t>
            </a:r>
            <a:r>
              <a:rPr lang="en-US" dirty="0" smtClean="0"/>
              <a:t> to be renewed in 1802 but procedure for renewal unspecified. </a:t>
            </a:r>
          </a:p>
          <a:p>
            <a:pPr>
              <a:buFont typeface="Arial" pitchFamily="34" charset="0"/>
              <a:buChar char="•"/>
            </a:pPr>
            <a:r>
              <a:rPr lang="en-US" dirty="0" smtClean="0"/>
              <a:t>Senate nominated members due for retirement, hence 20 most prominent opposition members removed</a:t>
            </a:r>
          </a:p>
          <a:p>
            <a:pPr>
              <a:buFont typeface="Arial" pitchFamily="34" charset="0"/>
              <a:buChar char="•"/>
            </a:pPr>
            <a:r>
              <a:rPr lang="en-US" dirty="0" err="1" smtClean="0"/>
              <a:t>Tribunate</a:t>
            </a:r>
            <a:r>
              <a:rPr lang="en-US" dirty="0" smtClean="0"/>
              <a:t> then forced to reorganize into 3 sections—legislation, internal affairs and finance—henceforth, debates deprived of life, intellectual opposition denied means of influencing public opinion</a:t>
            </a:r>
          </a:p>
          <a:p>
            <a:pPr>
              <a:buFont typeface="Arial" pitchFamily="34" charset="0"/>
              <a:buChar char="•"/>
            </a:pPr>
            <a:r>
              <a:rPr lang="en-US" dirty="0" smtClean="0"/>
              <a:t>Strict censorship of press and theater from directory tightened</a:t>
            </a:r>
          </a:p>
          <a:p>
            <a:pPr>
              <a:buFont typeface="Arial" pitchFamily="34" charset="0"/>
              <a:buChar char="•"/>
            </a:pPr>
            <a:r>
              <a:rPr lang="en-US" dirty="0" smtClean="0"/>
              <a:t>1803 moral and political science section of institute suppressed</a:t>
            </a:r>
          </a:p>
          <a:p>
            <a:pPr>
              <a:buFont typeface="Arial" pitchFamily="34" charset="0"/>
              <a:buChar char="•"/>
            </a:pPr>
            <a:r>
              <a:rPr lang="en-US" dirty="0" smtClean="0"/>
              <a:t>Madame de </a:t>
            </a:r>
            <a:r>
              <a:rPr lang="en-US" dirty="0" err="1" smtClean="0"/>
              <a:t>stahl</a:t>
            </a:r>
            <a:r>
              <a:rPr lang="en-US" dirty="0" smtClean="0"/>
              <a:t> salon was center of opposition, banished from </a:t>
            </a:r>
            <a:r>
              <a:rPr lang="en-US" dirty="0" err="1" smtClean="0"/>
              <a:t>paris</a:t>
            </a:r>
            <a:endParaRPr lang="en-US" dirty="0" smtClean="0"/>
          </a:p>
          <a:p>
            <a:pPr>
              <a:buFont typeface="Arial" pitchFamily="34" charset="0"/>
              <a:buChar char="•"/>
            </a:pPr>
            <a:r>
              <a:rPr lang="en-US" dirty="0" smtClean="0"/>
              <a:t>Peace of </a:t>
            </a:r>
            <a:r>
              <a:rPr lang="en-US" dirty="0" err="1" smtClean="0"/>
              <a:t>amiens</a:t>
            </a:r>
            <a:r>
              <a:rPr lang="en-US" dirty="0" smtClean="0"/>
              <a:t> 1802 with </a:t>
            </a:r>
            <a:r>
              <a:rPr lang="en-US" dirty="0" err="1" smtClean="0"/>
              <a:t>britain</a:t>
            </a:r>
            <a:r>
              <a:rPr lang="en-US" dirty="0" smtClean="0"/>
              <a:t> gave opportunity for napoleon to secure consul for life by plebiscite</a:t>
            </a:r>
          </a:p>
          <a:p>
            <a:pPr>
              <a:buFont typeface="Arial" pitchFamily="34" charset="0"/>
              <a:buChar char="•"/>
            </a:pPr>
            <a:r>
              <a:rPr lang="en-US" dirty="0" smtClean="0"/>
              <a:t>Senate forced to modify constitution</a:t>
            </a:r>
          </a:p>
          <a:p>
            <a:pPr>
              <a:buFont typeface="Arial" pitchFamily="34" charset="0"/>
              <a:buChar char="•"/>
            </a:pPr>
            <a:r>
              <a:rPr lang="en-US" dirty="0" smtClean="0"/>
              <a:t>1</a:t>
            </a:r>
            <a:r>
              <a:rPr lang="en-US" baseline="30000" dirty="0" smtClean="0"/>
              <a:t>st</a:t>
            </a:r>
            <a:r>
              <a:rPr lang="en-US" dirty="0" smtClean="0"/>
              <a:t> consul could now present successor for confirmation by senate and negotiate treaties without approval of anyone</a:t>
            </a:r>
          </a:p>
          <a:p>
            <a:pPr>
              <a:buFont typeface="Arial" pitchFamily="34" charset="0"/>
              <a:buChar char="•"/>
            </a:pPr>
            <a:r>
              <a:rPr lang="en-US" dirty="0" smtClean="0"/>
              <a:t>New privy council created, encroaching on rights of council of state, which was too independent for napoleon’s liking</a:t>
            </a:r>
          </a:p>
          <a:p>
            <a:pPr>
              <a:buFont typeface="Arial" pitchFamily="34" charset="0"/>
              <a:buChar char="•"/>
            </a:pPr>
            <a:r>
              <a:rPr lang="en-US" dirty="0" smtClean="0"/>
              <a:t>Legal powers of senate increased, could revise constitution, dissolve legislature and tribunal and nominate consuls</a:t>
            </a:r>
          </a:p>
          <a:p>
            <a:pPr>
              <a:buFont typeface="Arial" pitchFamily="34" charset="0"/>
              <a:buChar char="•"/>
            </a:pPr>
            <a:r>
              <a:rPr lang="en-US" dirty="0" smtClean="0"/>
              <a:t>1</a:t>
            </a:r>
            <a:r>
              <a:rPr lang="en-US" baseline="30000" dirty="0" smtClean="0"/>
              <a:t>st</a:t>
            </a:r>
            <a:r>
              <a:rPr lang="en-US" dirty="0" smtClean="0"/>
              <a:t> consul to preside over senate, which could only co-opt candidates presented by napoleon and could only act on resolutions presented to it by the government</a:t>
            </a:r>
          </a:p>
          <a:p>
            <a:pPr>
              <a:buFont typeface="Arial" pitchFamily="34" charset="0"/>
              <a:buChar char="•"/>
            </a:pPr>
            <a:r>
              <a:rPr lang="en-US" dirty="0" smtClean="0"/>
              <a:t>Independence of individual senators undermined—napoleon could award national estates to up to 1/3 of senators, senators no longer barred from holding administrative posts</a:t>
            </a:r>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President and up to 20 members of department electoral colleges nominated by napoleon</a:t>
            </a:r>
          </a:p>
          <a:p>
            <a:pPr>
              <a:buFont typeface="Arial" pitchFamily="34" charset="0"/>
              <a:buChar char="•"/>
            </a:pPr>
            <a:r>
              <a:rPr lang="en-US" dirty="0" err="1" smtClean="0"/>
              <a:t>Cadoudal</a:t>
            </a:r>
            <a:r>
              <a:rPr lang="en-US" dirty="0" smtClean="0"/>
              <a:t> plot and execution of </a:t>
            </a:r>
            <a:r>
              <a:rPr lang="en-US" dirty="0" err="1" smtClean="0"/>
              <a:t>duc</a:t>
            </a:r>
            <a:r>
              <a:rPr lang="en-US" dirty="0" smtClean="0"/>
              <a:t> </a:t>
            </a:r>
            <a:r>
              <a:rPr lang="en-US" dirty="0" err="1" smtClean="0"/>
              <a:t>d’enghien</a:t>
            </a:r>
            <a:r>
              <a:rPr lang="en-US" dirty="0" smtClean="0"/>
              <a:t> gave opportunity for napoleon to become emperor 1804</a:t>
            </a:r>
          </a:p>
          <a:p>
            <a:pPr>
              <a:buFont typeface="Arial" pitchFamily="34" charset="0"/>
              <a:buChar char="•"/>
            </a:pPr>
            <a:r>
              <a:rPr lang="en-US" dirty="0" smtClean="0"/>
              <a:t>Obstinately anti-clerical and republican army officers of </a:t>
            </a:r>
            <a:r>
              <a:rPr lang="en-US" dirty="0" err="1" smtClean="0"/>
              <a:t>rhine</a:t>
            </a:r>
            <a:r>
              <a:rPr lang="en-US" dirty="0" smtClean="0"/>
              <a:t> got rid of in battle for saint </a:t>
            </a:r>
            <a:r>
              <a:rPr lang="en-US" dirty="0" err="1" smtClean="0"/>
              <a:t>domingue</a:t>
            </a:r>
            <a:r>
              <a:rPr lang="en-US" dirty="0" smtClean="0"/>
              <a:t>, where many died of fever</a:t>
            </a:r>
          </a:p>
          <a:p>
            <a:pPr>
              <a:buFont typeface="Arial" pitchFamily="34" charset="0"/>
              <a:buChar char="•"/>
            </a:pPr>
            <a:r>
              <a:rPr lang="en-US" dirty="0" smtClean="0"/>
              <a:t>Execution of </a:t>
            </a:r>
            <a:r>
              <a:rPr lang="en-US" dirty="0" err="1" smtClean="0"/>
              <a:t>duc</a:t>
            </a:r>
            <a:r>
              <a:rPr lang="en-US" dirty="0" smtClean="0"/>
              <a:t> stopped organized plots against his life by bourbons and foreign governments</a:t>
            </a:r>
          </a:p>
          <a:p>
            <a:pPr>
              <a:buFont typeface="Arial" pitchFamily="34" charset="0"/>
              <a:buChar char="•"/>
            </a:pPr>
            <a:r>
              <a:rPr lang="en-US" dirty="0" smtClean="0"/>
              <a:t>Crowned hereditary emperor by pope</a:t>
            </a:r>
          </a:p>
          <a:p>
            <a:pPr>
              <a:buFont typeface="Arial" pitchFamily="34" charset="0"/>
              <a:buChar char="•"/>
            </a:pPr>
            <a:r>
              <a:rPr lang="en-US" dirty="0" smtClean="0"/>
              <a:t>Imperial nobility created—1804 six grand imperial dignitaries created and also military grand officers, including new marshals</a:t>
            </a:r>
          </a:p>
          <a:p>
            <a:pPr>
              <a:buFont typeface="Arial" pitchFamily="34" charset="0"/>
              <a:buChar char="•"/>
            </a:pPr>
            <a:r>
              <a:rPr lang="en-US" dirty="0" smtClean="0"/>
              <a:t>1806 hereditary ducal fiefs from </a:t>
            </a:r>
            <a:r>
              <a:rPr lang="en-US" dirty="0" err="1" smtClean="0"/>
              <a:t>italian</a:t>
            </a:r>
            <a:r>
              <a:rPr lang="en-US" dirty="0" smtClean="0"/>
              <a:t> territories given to certain soldiers and civilians</a:t>
            </a:r>
          </a:p>
          <a:p>
            <a:pPr>
              <a:buFont typeface="Arial" pitchFamily="34" charset="0"/>
              <a:buChar char="•"/>
            </a:pPr>
            <a:r>
              <a:rPr lang="en-US" dirty="0" smtClean="0"/>
              <a:t>1808 regular hierarchy of hereditary titles established, intended to wipe out prestige of old nobles and promote fusion of old and new aristocracies, attach everyone of importance to his person and fortunes</a:t>
            </a:r>
          </a:p>
          <a:p>
            <a:pPr>
              <a:buFont typeface="Arial" pitchFamily="34" charset="0"/>
              <a:buChar char="•"/>
            </a:pPr>
            <a:r>
              <a:rPr lang="en-US" dirty="0" smtClean="0"/>
              <a:t>1810 married </a:t>
            </a:r>
            <a:r>
              <a:rPr lang="en-US" dirty="0" err="1" smtClean="0"/>
              <a:t>austrian</a:t>
            </a:r>
            <a:r>
              <a:rPr lang="en-US" dirty="0" smtClean="0"/>
              <a:t> </a:t>
            </a:r>
            <a:r>
              <a:rPr lang="en-US" dirty="0" err="1" smtClean="0"/>
              <a:t>archduchesse</a:t>
            </a:r>
            <a:r>
              <a:rPr lang="en-US" dirty="0" smtClean="0"/>
              <a:t> </a:t>
            </a:r>
            <a:r>
              <a:rPr lang="en-US" dirty="0" err="1" smtClean="0"/>
              <a:t>marie</a:t>
            </a:r>
            <a:r>
              <a:rPr lang="en-US" dirty="0" smtClean="0"/>
              <a:t> </a:t>
            </a:r>
            <a:r>
              <a:rPr lang="en-US" dirty="0" err="1" smtClean="0"/>
              <a:t>louise</a:t>
            </a:r>
            <a:endParaRPr lang="en-US" dirty="0" smtClean="0"/>
          </a:p>
          <a:p>
            <a:pPr>
              <a:buFont typeface="Arial" pitchFamily="34" charset="0"/>
              <a:buChar char="•"/>
            </a:pPr>
            <a:r>
              <a:rPr lang="en-US" dirty="0" err="1" smtClean="0"/>
              <a:t>Skilfull</a:t>
            </a:r>
            <a:r>
              <a:rPr lang="en-US" dirty="0" smtClean="0"/>
              <a:t> in keeping followers in awe of himself, played them off against each other and maintained constant state of jealous rivalry for his favors</a:t>
            </a:r>
          </a:p>
          <a:p>
            <a:pPr>
              <a:buFont typeface="Arial" pitchFamily="34" charset="0"/>
              <a:buChar char="•"/>
            </a:pPr>
            <a:r>
              <a:rPr lang="en-US" dirty="0" smtClean="0"/>
              <a:t>Started to demand absolute obedience, no more independent advisors, only followers</a:t>
            </a:r>
          </a:p>
          <a:p>
            <a:pPr>
              <a:buFont typeface="Arial" pitchFamily="34" charset="0"/>
              <a:buChar char="•"/>
            </a:pPr>
            <a:r>
              <a:rPr lang="en-US" dirty="0" smtClean="0"/>
              <a:t>1807 </a:t>
            </a:r>
            <a:r>
              <a:rPr lang="en-US" dirty="0" err="1" smtClean="0"/>
              <a:t>tribunate</a:t>
            </a:r>
            <a:r>
              <a:rPr lang="en-US" dirty="0" smtClean="0"/>
              <a:t> abolished </a:t>
            </a:r>
          </a:p>
          <a:p>
            <a:pPr>
              <a:buFont typeface="Arial" pitchFamily="34" charset="0"/>
              <a:buChar char="•"/>
            </a:pPr>
            <a:r>
              <a:rPr lang="en-US" dirty="0" smtClean="0"/>
              <a:t>Legislature became more and more insignificant as napoleon legislated through senate</a:t>
            </a:r>
          </a:p>
          <a:p>
            <a:pPr>
              <a:buFont typeface="Arial" pitchFamily="34" charset="0"/>
              <a:buChar char="•"/>
            </a:pPr>
            <a:r>
              <a:rPr lang="en-US" dirty="0" smtClean="0"/>
              <a:t>Committee for individual liberty, committee on liberty of press—considered cases of arbitrary arrest or suppression of freedom of speech, but handled few cases</a:t>
            </a:r>
          </a:p>
          <a:p>
            <a:pPr>
              <a:buFont typeface="Arial" pitchFamily="34" charset="0"/>
              <a:buChar char="•"/>
            </a:pPr>
            <a:r>
              <a:rPr lang="en-US" dirty="0" smtClean="0"/>
              <a:t>Ministry of police—1804-1810 under </a:t>
            </a:r>
            <a:r>
              <a:rPr lang="en-US" dirty="0" err="1" smtClean="0"/>
              <a:t>fouche</a:t>
            </a:r>
            <a:r>
              <a:rPr lang="en-US" dirty="0" smtClean="0"/>
              <a:t>, then under more heavy handed Savary—1810 system of </a:t>
            </a:r>
            <a:r>
              <a:rPr lang="en-US" dirty="0" err="1" smtClean="0"/>
              <a:t>lettres</a:t>
            </a:r>
            <a:r>
              <a:rPr lang="en-US" dirty="0" smtClean="0"/>
              <a:t> de cachets revived, state prisons and detention without trial on authority of privy council</a:t>
            </a:r>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5632311"/>
          </a:xfrm>
          <a:prstGeom prst="rect">
            <a:avLst/>
          </a:prstGeom>
          <a:noFill/>
        </p:spPr>
        <p:txBody>
          <a:bodyPr wrap="square" rtlCol="0">
            <a:spAutoFit/>
          </a:bodyPr>
          <a:lstStyle/>
          <a:p>
            <a:pPr>
              <a:buFont typeface="Arial" pitchFamily="34" charset="0"/>
              <a:buChar char="•"/>
            </a:pPr>
            <a:r>
              <a:rPr lang="en-US" dirty="0" smtClean="0"/>
              <a:t>Napoleon had daily police bulletin and “black cabinet” for censorship of correspondence and his own secret agents</a:t>
            </a:r>
          </a:p>
          <a:p>
            <a:pPr>
              <a:buFont typeface="Arial" pitchFamily="34" charset="0"/>
              <a:buChar char="•"/>
            </a:pPr>
            <a:r>
              <a:rPr lang="en-US" dirty="0" smtClean="0"/>
              <a:t>By 1811 only four newspapers, one for each department</a:t>
            </a:r>
          </a:p>
          <a:p>
            <a:pPr>
              <a:buFont typeface="Arial" pitchFamily="34" charset="0"/>
              <a:buChar char="•"/>
            </a:pPr>
            <a:r>
              <a:rPr lang="en-US" dirty="0" smtClean="0"/>
              <a:t>Arts regimented by government favors and rewards</a:t>
            </a:r>
          </a:p>
          <a:p>
            <a:pPr>
              <a:buFont typeface="Arial" pitchFamily="34" charset="0"/>
              <a:buChar char="•"/>
            </a:pPr>
            <a:r>
              <a:rPr lang="en-US" dirty="0" smtClean="0"/>
              <a:t>Still, censorship relatively mild</a:t>
            </a:r>
          </a:p>
          <a:p>
            <a:pPr>
              <a:buFont typeface="Arial" pitchFamily="34" charset="0"/>
              <a:buChar char="•"/>
            </a:pPr>
            <a:r>
              <a:rPr lang="en-US" dirty="0" smtClean="0"/>
              <a:t>1802 schools reorganized and government control exercised by ministry of interior, technical school expanded, </a:t>
            </a:r>
            <a:r>
              <a:rPr lang="en-US" dirty="0" err="1" smtClean="0"/>
              <a:t>st</a:t>
            </a:r>
            <a:r>
              <a:rPr lang="en-US" dirty="0" smtClean="0"/>
              <a:t>. </a:t>
            </a:r>
            <a:r>
              <a:rPr lang="en-US" dirty="0" err="1" smtClean="0"/>
              <a:t>cyr</a:t>
            </a:r>
            <a:r>
              <a:rPr lang="en-US" dirty="0" smtClean="0"/>
              <a:t> officer’s school founded and university (meant to control and </a:t>
            </a:r>
            <a:r>
              <a:rPr lang="en-US" dirty="0" err="1" smtClean="0"/>
              <a:t>lisence</a:t>
            </a:r>
            <a:r>
              <a:rPr lang="en-US" dirty="0" smtClean="0"/>
              <a:t> all teachers, to combat private clerical education) of </a:t>
            </a:r>
            <a:r>
              <a:rPr lang="en-US" dirty="0" err="1" smtClean="0"/>
              <a:t>france</a:t>
            </a:r>
            <a:r>
              <a:rPr lang="en-US" dirty="0" smtClean="0"/>
              <a:t> formed, primary education made little progress but by 1813, secondary education best in </a:t>
            </a:r>
            <a:r>
              <a:rPr lang="en-US" dirty="0" err="1" smtClean="0"/>
              <a:t>europe</a:t>
            </a:r>
            <a:r>
              <a:rPr lang="en-US" dirty="0" smtClean="0"/>
              <a:t>—but no education for women</a:t>
            </a:r>
          </a:p>
          <a:p>
            <a:pPr>
              <a:buFont typeface="Arial" pitchFamily="34" charset="0"/>
              <a:buChar char="•"/>
            </a:pPr>
            <a:r>
              <a:rPr lang="en-US" dirty="0" err="1" smtClean="0"/>
              <a:t>Droits</a:t>
            </a:r>
            <a:r>
              <a:rPr lang="en-US" dirty="0" smtClean="0"/>
              <a:t> </a:t>
            </a:r>
            <a:r>
              <a:rPr lang="en-US" dirty="0" err="1" smtClean="0"/>
              <a:t>reunis</a:t>
            </a:r>
            <a:r>
              <a:rPr lang="en-US" dirty="0" smtClean="0"/>
              <a:t> 1804—indirect taxes, salt tax, liquor and tobacco tax</a:t>
            </a:r>
          </a:p>
          <a:p>
            <a:pPr>
              <a:buFont typeface="Arial" pitchFamily="34" charset="0"/>
              <a:buChar char="•"/>
            </a:pPr>
            <a:r>
              <a:rPr lang="en-US" dirty="0" smtClean="0"/>
              <a:t>1811 tobacco state monopoly</a:t>
            </a:r>
          </a:p>
          <a:p>
            <a:pPr>
              <a:buFont typeface="Arial" pitchFamily="34" charset="0"/>
              <a:buChar char="•"/>
            </a:pPr>
            <a:r>
              <a:rPr lang="en-US" dirty="0" smtClean="0"/>
              <a:t>War indemnities and contributions levied by napoleon on conquered vassal states paid into personal coffers of napoleon</a:t>
            </a:r>
          </a:p>
          <a:p>
            <a:pPr>
              <a:buFont typeface="Arial" pitchFamily="34" charset="0"/>
              <a:buChar char="•"/>
            </a:pPr>
            <a:r>
              <a:rPr lang="en-US" dirty="0" smtClean="0"/>
              <a:t>Workers harshly regimented but elaborate measures taken to ensure food supplies of </a:t>
            </a:r>
            <a:r>
              <a:rPr lang="en-US" dirty="0" err="1" smtClean="0"/>
              <a:t>paris</a:t>
            </a:r>
            <a:r>
              <a:rPr lang="en-US" dirty="0" smtClean="0"/>
              <a:t> and to provide unemployment relief</a:t>
            </a:r>
          </a:p>
          <a:p>
            <a:pPr>
              <a:buFont typeface="Arial" pitchFamily="34" charset="0"/>
              <a:buChar char="•"/>
            </a:pPr>
            <a:r>
              <a:rPr lang="en-US" dirty="0" smtClean="0"/>
              <a:t>Exorcised insurrections provoked by hunger</a:t>
            </a:r>
          </a:p>
          <a:p>
            <a:pPr>
              <a:buFont typeface="Arial" pitchFamily="34" charset="0"/>
              <a:buChar char="•"/>
            </a:pPr>
            <a:r>
              <a:rPr lang="en-US" dirty="0" smtClean="0"/>
              <a:t>Fostered industrial development</a:t>
            </a:r>
          </a:p>
          <a:p>
            <a:pPr>
              <a:buFont typeface="Arial" pitchFamily="34" charset="0"/>
              <a:buChar char="•"/>
            </a:pPr>
            <a:r>
              <a:rPr lang="en-US" dirty="0" smtClean="0"/>
              <a:t>Basic internal contradiction—middle class gained from revolution and empire, but would soon demand part in government—as soon as tide of victory turned, even servile legislature demanded reforms and liberties 1913</a:t>
            </a:r>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372600" cy="7232749"/>
          </a:xfrm>
          <a:prstGeom prst="rect">
            <a:avLst/>
          </a:prstGeom>
          <a:noFill/>
        </p:spPr>
        <p:txBody>
          <a:bodyPr wrap="square" rtlCol="0">
            <a:spAutoFit/>
          </a:bodyPr>
          <a:lstStyle/>
          <a:p>
            <a:r>
              <a:rPr lang="en-US" dirty="0" smtClean="0"/>
              <a:t>Foreign affairs</a:t>
            </a:r>
          </a:p>
          <a:p>
            <a:pPr>
              <a:buFont typeface="Arial" pitchFamily="34" charset="0"/>
              <a:buChar char="•"/>
            </a:pPr>
            <a:r>
              <a:rPr lang="en-US" dirty="0" smtClean="0"/>
              <a:t>Empire consisted of: </a:t>
            </a:r>
          </a:p>
          <a:p>
            <a:pPr lvl="1">
              <a:buFont typeface="Arial" pitchFamily="34" charset="0"/>
              <a:buChar char="•"/>
            </a:pPr>
            <a:r>
              <a:rPr lang="en-US" dirty="0" smtClean="0"/>
              <a:t>France of natural frontiers (</a:t>
            </a:r>
            <a:r>
              <a:rPr lang="en-US" dirty="0" err="1" smtClean="0"/>
              <a:t>rhine</a:t>
            </a:r>
            <a:r>
              <a:rPr lang="en-US" dirty="0" smtClean="0"/>
              <a:t>, alps, </a:t>
            </a:r>
            <a:r>
              <a:rPr lang="en-US" dirty="0" err="1" smtClean="0"/>
              <a:t>pyrenees</a:t>
            </a:r>
            <a:r>
              <a:rPr lang="en-US" dirty="0" smtClean="0"/>
              <a:t>)</a:t>
            </a:r>
          </a:p>
          <a:p>
            <a:pPr lvl="1">
              <a:buFont typeface="Arial" pitchFamily="34" charset="0"/>
              <a:buChar char="•"/>
            </a:pPr>
            <a:r>
              <a:rPr lang="en-US" dirty="0" smtClean="0"/>
              <a:t>Annexed territories (pays </a:t>
            </a:r>
            <a:r>
              <a:rPr lang="en-US" dirty="0" err="1" smtClean="0"/>
              <a:t>reunis</a:t>
            </a:r>
            <a:r>
              <a:rPr lang="en-US" dirty="0" smtClean="0"/>
              <a:t>) ruled from </a:t>
            </a:r>
            <a:r>
              <a:rPr lang="en-US" dirty="0" err="1" smtClean="0"/>
              <a:t>paris</a:t>
            </a:r>
            <a:r>
              <a:rPr lang="en-US" dirty="0" smtClean="0"/>
              <a:t>: piedmont, </a:t>
            </a:r>
            <a:r>
              <a:rPr lang="en-US" dirty="0" err="1" smtClean="0"/>
              <a:t>parma</a:t>
            </a:r>
            <a:r>
              <a:rPr lang="en-US" dirty="0" smtClean="0"/>
              <a:t>, </a:t>
            </a:r>
            <a:r>
              <a:rPr lang="en-US" dirty="0" err="1" smtClean="0"/>
              <a:t>tuscany</a:t>
            </a:r>
            <a:r>
              <a:rPr lang="en-US" dirty="0" smtClean="0"/>
              <a:t>, </a:t>
            </a:r>
            <a:r>
              <a:rPr lang="en-US" dirty="0" err="1" smtClean="0"/>
              <a:t>illyrian</a:t>
            </a:r>
            <a:r>
              <a:rPr lang="en-US" dirty="0" smtClean="0"/>
              <a:t> provinces, (after 1810) </a:t>
            </a:r>
            <a:r>
              <a:rPr lang="en-US" dirty="0" err="1" smtClean="0"/>
              <a:t>netherlands</a:t>
            </a:r>
            <a:endParaRPr lang="en-US" dirty="0" smtClean="0"/>
          </a:p>
          <a:p>
            <a:pPr lvl="1">
              <a:buFont typeface="Arial" pitchFamily="34" charset="0"/>
              <a:buChar char="•"/>
            </a:pPr>
            <a:r>
              <a:rPr lang="en-US" dirty="0" smtClean="0"/>
              <a:t>Semicircle of nominally independent satellite states (pays </a:t>
            </a:r>
            <a:r>
              <a:rPr lang="en-US" dirty="0" err="1" smtClean="0"/>
              <a:t>conquis</a:t>
            </a:r>
            <a:r>
              <a:rPr lang="en-US" dirty="0" smtClean="0"/>
              <a:t>), ruled by </a:t>
            </a:r>
            <a:r>
              <a:rPr lang="en-US" dirty="0" err="1" smtClean="0"/>
              <a:t>frenchmen</a:t>
            </a:r>
            <a:r>
              <a:rPr lang="en-US" dirty="0" smtClean="0"/>
              <a:t>—usually napoleon’s relatives—which formed buffer zone against attack, included </a:t>
            </a:r>
            <a:r>
              <a:rPr lang="en-US" dirty="0" err="1" smtClean="0"/>
              <a:t>switzerland</a:t>
            </a:r>
            <a:r>
              <a:rPr lang="en-US" dirty="0" smtClean="0"/>
              <a:t>, kingdoms of </a:t>
            </a:r>
            <a:r>
              <a:rPr lang="en-US" dirty="0" err="1" smtClean="0"/>
              <a:t>spain</a:t>
            </a:r>
            <a:r>
              <a:rPr lang="en-US" dirty="0" smtClean="0"/>
              <a:t>, </a:t>
            </a:r>
            <a:r>
              <a:rPr lang="en-US" dirty="0" err="1" smtClean="0"/>
              <a:t>naples</a:t>
            </a:r>
            <a:r>
              <a:rPr lang="en-US" dirty="0" smtClean="0"/>
              <a:t>, </a:t>
            </a:r>
            <a:r>
              <a:rPr lang="en-US" dirty="0" err="1" smtClean="0"/>
              <a:t>italy</a:t>
            </a:r>
            <a:r>
              <a:rPr lang="en-US" dirty="0" smtClean="0"/>
              <a:t>, confederation of the </a:t>
            </a:r>
            <a:r>
              <a:rPr lang="en-US" dirty="0" err="1" smtClean="0"/>
              <a:t>rhine</a:t>
            </a:r>
            <a:r>
              <a:rPr lang="en-US" dirty="0" smtClean="0"/>
              <a:t>, kingdom of </a:t>
            </a:r>
            <a:r>
              <a:rPr lang="en-US" dirty="0" err="1" smtClean="0"/>
              <a:t>westphalia</a:t>
            </a:r>
            <a:r>
              <a:rPr lang="en-US" dirty="0" smtClean="0"/>
              <a:t>, and (until 1810) </a:t>
            </a:r>
            <a:r>
              <a:rPr lang="en-US" dirty="0" err="1" smtClean="0"/>
              <a:t>netherlands</a:t>
            </a:r>
            <a:r>
              <a:rPr lang="en-US" dirty="0" smtClean="0"/>
              <a:t> and grand duchy of </a:t>
            </a:r>
            <a:r>
              <a:rPr lang="en-US" dirty="0" err="1" smtClean="0"/>
              <a:t>warsaw</a:t>
            </a:r>
            <a:r>
              <a:rPr lang="en-US" dirty="0" smtClean="0"/>
              <a:t> (polish lands, barrier against </a:t>
            </a:r>
            <a:r>
              <a:rPr lang="en-US" dirty="0" err="1" smtClean="0"/>
              <a:t>russian</a:t>
            </a:r>
            <a:r>
              <a:rPr lang="en-US" dirty="0" smtClean="0"/>
              <a:t> expansion), </a:t>
            </a:r>
            <a:r>
              <a:rPr lang="en-US" dirty="0" err="1" smtClean="0"/>
              <a:t>sweden</a:t>
            </a:r>
            <a:endParaRPr lang="en-US" dirty="0" smtClean="0"/>
          </a:p>
          <a:p>
            <a:pPr>
              <a:buFont typeface="Arial" pitchFamily="34" charset="0"/>
              <a:buChar char="•"/>
            </a:pPr>
            <a:r>
              <a:rPr lang="en-US" dirty="0" smtClean="0"/>
              <a:t>Napoleon’s Explanations for expansion and annexation</a:t>
            </a:r>
          </a:p>
          <a:p>
            <a:pPr lvl="1">
              <a:buFont typeface="Arial" pitchFamily="34" charset="0"/>
              <a:buChar char="•"/>
            </a:pPr>
            <a:r>
              <a:rPr lang="en-US" dirty="0" smtClean="0"/>
              <a:t>To protect </a:t>
            </a:r>
            <a:r>
              <a:rPr lang="en-US" dirty="0" err="1" smtClean="0"/>
              <a:t>france</a:t>
            </a:r>
            <a:r>
              <a:rPr lang="en-US" dirty="0" smtClean="0"/>
              <a:t> from great powers</a:t>
            </a:r>
          </a:p>
          <a:p>
            <a:pPr lvl="1">
              <a:buFont typeface="Arial" pitchFamily="34" charset="0"/>
              <a:buChar char="•"/>
            </a:pPr>
            <a:r>
              <a:rPr lang="en-US" dirty="0" smtClean="0"/>
              <a:t>Export civil code, concordat and other benefits of </a:t>
            </a:r>
            <a:r>
              <a:rPr lang="en-US" dirty="0" err="1" smtClean="0"/>
              <a:t>napoleonic</a:t>
            </a:r>
            <a:r>
              <a:rPr lang="en-US" dirty="0" smtClean="0"/>
              <a:t> rule to oppressed people of neighboring states</a:t>
            </a:r>
          </a:p>
          <a:p>
            <a:pPr lvl="1">
              <a:buFont typeface="Arial" pitchFamily="34" charset="0"/>
              <a:buChar char="•"/>
            </a:pPr>
            <a:r>
              <a:rPr lang="en-US" dirty="0" smtClean="0"/>
              <a:t>To provide oppressed people with liberty, equality and prosperity</a:t>
            </a:r>
          </a:p>
          <a:p>
            <a:pPr lvl="1">
              <a:buFont typeface="Arial" pitchFamily="34" charset="0"/>
              <a:buChar char="•"/>
            </a:pPr>
            <a:r>
              <a:rPr lang="en-US" dirty="0" smtClean="0"/>
              <a:t>To ensure end of old regimes in </a:t>
            </a:r>
            <a:r>
              <a:rPr lang="en-US" dirty="0" err="1" smtClean="0"/>
              <a:t>europe</a:t>
            </a:r>
            <a:endParaRPr lang="en-US" dirty="0" smtClean="0"/>
          </a:p>
          <a:p>
            <a:pPr lvl="1">
              <a:buFont typeface="Arial" pitchFamily="34" charset="0"/>
              <a:buChar char="•"/>
            </a:pPr>
            <a:r>
              <a:rPr lang="en-US" dirty="0" smtClean="0"/>
              <a:t>To protect people from arbitrary rule everywhere in </a:t>
            </a:r>
            <a:r>
              <a:rPr lang="en-US" dirty="0" err="1" smtClean="0"/>
              <a:t>europe</a:t>
            </a:r>
            <a:endParaRPr lang="en-US" dirty="0" smtClean="0"/>
          </a:p>
          <a:p>
            <a:pPr>
              <a:buFont typeface="Arial" pitchFamily="34" charset="0"/>
              <a:buChar char="•"/>
            </a:pPr>
            <a:r>
              <a:rPr lang="en-US" dirty="0" smtClean="0"/>
              <a:t>In reality, needed to be in constant motion because he feared overthrow and protest, and placed relatives in territories to ensure complete obedience (failed)</a:t>
            </a:r>
          </a:p>
          <a:p>
            <a:r>
              <a:rPr lang="en-US" dirty="0" smtClean="0"/>
              <a:t>1796 freed </a:t>
            </a:r>
            <a:r>
              <a:rPr lang="en-US" dirty="0" err="1" smtClean="0"/>
              <a:t>lombardy</a:t>
            </a:r>
            <a:r>
              <a:rPr lang="en-US" dirty="0" smtClean="0"/>
              <a:t> from </a:t>
            </a:r>
            <a:r>
              <a:rPr lang="en-US" dirty="0" err="1" smtClean="0"/>
              <a:t>austria</a:t>
            </a:r>
            <a:r>
              <a:rPr lang="en-US" dirty="0" smtClean="0"/>
              <a:t>, established Cisalpine republic</a:t>
            </a:r>
          </a:p>
          <a:p>
            <a:r>
              <a:rPr lang="en-US" dirty="0" smtClean="0"/>
              <a:t>1797 campo </a:t>
            </a:r>
            <a:r>
              <a:rPr lang="en-US" dirty="0" err="1" smtClean="0"/>
              <a:t>formio</a:t>
            </a:r>
            <a:r>
              <a:rPr lang="en-US" dirty="0" smtClean="0"/>
              <a:t> treaty with </a:t>
            </a:r>
            <a:r>
              <a:rPr lang="en-US" dirty="0" err="1" smtClean="0"/>
              <a:t>austria</a:t>
            </a:r>
            <a:r>
              <a:rPr lang="en-US" dirty="0" smtClean="0"/>
              <a:t>—surrendered </a:t>
            </a:r>
            <a:r>
              <a:rPr lang="en-US" dirty="0" err="1" smtClean="0"/>
              <a:t>venetia</a:t>
            </a:r>
            <a:r>
              <a:rPr lang="en-US" dirty="0" smtClean="0"/>
              <a:t> to </a:t>
            </a:r>
            <a:r>
              <a:rPr lang="en-US" dirty="0" err="1" smtClean="0"/>
              <a:t>austria</a:t>
            </a:r>
            <a:r>
              <a:rPr lang="en-US" dirty="0" smtClean="0"/>
              <a:t>, secured position in </a:t>
            </a:r>
            <a:r>
              <a:rPr lang="en-US" dirty="0" err="1" smtClean="0"/>
              <a:t>adriatic</a:t>
            </a:r>
            <a:r>
              <a:rPr lang="en-US" dirty="0" smtClean="0"/>
              <a:t>, wanted </a:t>
            </a:r>
            <a:r>
              <a:rPr lang="en-US" dirty="0" err="1" smtClean="0"/>
              <a:t>istria</a:t>
            </a:r>
            <a:r>
              <a:rPr lang="en-US" dirty="0" smtClean="0"/>
              <a:t>, </a:t>
            </a:r>
            <a:r>
              <a:rPr lang="en-US" dirty="0" err="1" smtClean="0"/>
              <a:t>dalmatia</a:t>
            </a:r>
            <a:r>
              <a:rPr lang="en-US" dirty="0" smtClean="0"/>
              <a:t>, </a:t>
            </a:r>
            <a:r>
              <a:rPr lang="en-US" dirty="0" err="1" smtClean="0"/>
              <a:t>ionian</a:t>
            </a:r>
            <a:r>
              <a:rPr lang="en-US" dirty="0" smtClean="0"/>
              <a:t> islands (latter seized to get Levant and Egypt)</a:t>
            </a:r>
          </a:p>
          <a:p>
            <a:r>
              <a:rPr lang="en-US" dirty="0" smtClean="0"/>
              <a:t>1798 </a:t>
            </a:r>
            <a:r>
              <a:rPr lang="en-US" dirty="0" err="1" smtClean="0"/>
              <a:t>switzerland</a:t>
            </a:r>
            <a:r>
              <a:rPr lang="en-US" dirty="0" smtClean="0"/>
              <a:t> invaded, gave position in alps, tried to cut off </a:t>
            </a:r>
            <a:r>
              <a:rPr lang="en-US" dirty="0" err="1" smtClean="0"/>
              <a:t>british</a:t>
            </a:r>
            <a:r>
              <a:rPr lang="en-US" dirty="0" smtClean="0"/>
              <a:t> trade routes to </a:t>
            </a:r>
            <a:r>
              <a:rPr lang="en-US" dirty="0" err="1" smtClean="0"/>
              <a:t>india</a:t>
            </a:r>
            <a:r>
              <a:rPr lang="en-US" dirty="0" smtClean="0"/>
              <a:t> in </a:t>
            </a:r>
            <a:r>
              <a:rPr lang="en-US" dirty="0" err="1" smtClean="0"/>
              <a:t>egypt</a:t>
            </a:r>
            <a:r>
              <a:rPr lang="en-US" dirty="0" smtClean="0"/>
              <a:t>, but </a:t>
            </a:r>
            <a:r>
              <a:rPr lang="en-US" dirty="0" err="1" smtClean="0"/>
              <a:t>french</a:t>
            </a:r>
            <a:r>
              <a:rPr lang="en-US" dirty="0" smtClean="0"/>
              <a:t> fleet destroyed in </a:t>
            </a:r>
            <a:r>
              <a:rPr lang="en-US" dirty="0" err="1" smtClean="0"/>
              <a:t>aboukir</a:t>
            </a:r>
            <a:r>
              <a:rPr lang="en-US" dirty="0" smtClean="0"/>
              <a:t> bay</a:t>
            </a:r>
          </a:p>
          <a:p>
            <a:r>
              <a:rPr lang="en-US" sz="1400" dirty="0" smtClean="0"/>
              <a:t>1799 annexed piedmont and </a:t>
            </a:r>
            <a:r>
              <a:rPr lang="en-US" sz="1400" dirty="0" err="1" smtClean="0"/>
              <a:t>tuscany</a:t>
            </a:r>
            <a:r>
              <a:rPr lang="en-US" sz="1400" dirty="0" smtClean="0"/>
              <a:t>, established </a:t>
            </a:r>
            <a:r>
              <a:rPr lang="en-US" sz="1400" dirty="0" err="1" smtClean="0"/>
              <a:t>replublics</a:t>
            </a:r>
            <a:r>
              <a:rPr lang="en-US" sz="1400" dirty="0" smtClean="0"/>
              <a:t> in </a:t>
            </a:r>
            <a:r>
              <a:rPr lang="en-US" sz="1400" dirty="0" err="1" smtClean="0"/>
              <a:t>rome</a:t>
            </a:r>
            <a:r>
              <a:rPr lang="en-US" sz="1400" dirty="0" smtClean="0"/>
              <a:t> and </a:t>
            </a:r>
            <a:r>
              <a:rPr lang="en-US" sz="1400" dirty="0" err="1" smtClean="0"/>
              <a:t>naples</a:t>
            </a:r>
            <a:r>
              <a:rPr lang="en-US" sz="1400" dirty="0" smtClean="0"/>
              <a:t>, </a:t>
            </a:r>
            <a:r>
              <a:rPr lang="en-US" sz="1400" dirty="0" err="1" smtClean="0"/>
              <a:t>italian</a:t>
            </a:r>
            <a:r>
              <a:rPr lang="en-US" sz="1400" dirty="0" smtClean="0"/>
              <a:t> peninsula except </a:t>
            </a:r>
            <a:r>
              <a:rPr lang="en-US" sz="1400" dirty="0" err="1" smtClean="0"/>
              <a:t>venetia</a:t>
            </a:r>
            <a:r>
              <a:rPr lang="en-US" sz="1400" dirty="0" smtClean="0"/>
              <a:t> conquered</a:t>
            </a:r>
          </a:p>
          <a:p>
            <a:pPr lvl="1">
              <a:buFont typeface="Arial" pitchFamily="34" charset="0"/>
              <a:buChar char="•"/>
            </a:pPr>
            <a:endParaRPr lang="en-I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571303"/>
          </a:xfrm>
          <a:prstGeom prst="rect">
            <a:avLst/>
          </a:prstGeom>
          <a:noFill/>
        </p:spPr>
        <p:txBody>
          <a:bodyPr wrap="square" rtlCol="0">
            <a:spAutoFit/>
          </a:bodyPr>
          <a:lstStyle/>
          <a:p>
            <a:r>
              <a:rPr lang="en-US" dirty="0" smtClean="0"/>
              <a:t>Coalitions against </a:t>
            </a:r>
            <a:r>
              <a:rPr lang="en-US" dirty="0" err="1" smtClean="0"/>
              <a:t>france</a:t>
            </a:r>
            <a:r>
              <a:rPr lang="en-US" dirty="0" smtClean="0"/>
              <a:t>: </a:t>
            </a:r>
          </a:p>
          <a:p>
            <a:r>
              <a:rPr lang="en-US" dirty="0" smtClean="0"/>
              <a:t>First coalition 1792-1797 </a:t>
            </a:r>
            <a:r>
              <a:rPr lang="en-US" dirty="0" err="1" smtClean="0"/>
              <a:t>austria</a:t>
            </a:r>
            <a:r>
              <a:rPr lang="en-US" dirty="0" smtClean="0"/>
              <a:t>, </a:t>
            </a:r>
            <a:r>
              <a:rPr lang="en-US" dirty="0" err="1" smtClean="0"/>
              <a:t>prussia</a:t>
            </a:r>
            <a:r>
              <a:rPr lang="en-US" dirty="0" smtClean="0"/>
              <a:t>, great </a:t>
            </a:r>
            <a:r>
              <a:rPr lang="en-US" dirty="0" err="1" smtClean="0"/>
              <a:t>britain</a:t>
            </a:r>
            <a:r>
              <a:rPr lang="en-US" dirty="0" smtClean="0"/>
              <a:t>, </a:t>
            </a:r>
            <a:r>
              <a:rPr lang="en-US" dirty="0" err="1" smtClean="0"/>
              <a:t>spain</a:t>
            </a:r>
            <a:r>
              <a:rPr lang="en-US" dirty="0" smtClean="0"/>
              <a:t>, </a:t>
            </a:r>
            <a:r>
              <a:rPr lang="en-US" dirty="0" err="1" smtClean="0"/>
              <a:t>sardinia</a:t>
            </a:r>
            <a:endParaRPr lang="en-US" dirty="0" smtClean="0"/>
          </a:p>
          <a:p>
            <a:r>
              <a:rPr lang="en-US" dirty="0" smtClean="0"/>
              <a:t>Second 1798-1801 </a:t>
            </a:r>
            <a:r>
              <a:rPr lang="en-US" dirty="0" err="1" smtClean="0"/>
              <a:t>russia</a:t>
            </a:r>
            <a:r>
              <a:rPr lang="en-US" dirty="0" smtClean="0"/>
              <a:t>, </a:t>
            </a:r>
            <a:r>
              <a:rPr lang="en-US" dirty="0" err="1" smtClean="0"/>
              <a:t>britain</a:t>
            </a:r>
            <a:r>
              <a:rPr lang="en-US" dirty="0" smtClean="0"/>
              <a:t>, </a:t>
            </a:r>
            <a:r>
              <a:rPr lang="en-US" dirty="0" err="1" smtClean="0"/>
              <a:t>austria</a:t>
            </a:r>
            <a:r>
              <a:rPr lang="en-US" dirty="0" smtClean="0"/>
              <a:t>, ottoman empire, </a:t>
            </a:r>
            <a:r>
              <a:rPr lang="en-US" dirty="0" err="1" smtClean="0"/>
              <a:t>portugal</a:t>
            </a:r>
            <a:r>
              <a:rPr lang="en-US" dirty="0" smtClean="0"/>
              <a:t>, </a:t>
            </a:r>
            <a:r>
              <a:rPr lang="en-US" dirty="0" err="1" smtClean="0"/>
              <a:t>naples</a:t>
            </a:r>
            <a:r>
              <a:rPr lang="en-US" dirty="0" smtClean="0"/>
              <a:t>, </a:t>
            </a:r>
            <a:r>
              <a:rPr lang="en-US" dirty="0" err="1" smtClean="0"/>
              <a:t>vatican</a:t>
            </a:r>
            <a:r>
              <a:rPr lang="en-US" dirty="0" smtClean="0"/>
              <a:t> (</a:t>
            </a:r>
            <a:r>
              <a:rPr lang="en-US" dirty="0" err="1" smtClean="0"/>
              <a:t>egypt</a:t>
            </a:r>
            <a:r>
              <a:rPr lang="en-US" dirty="0" smtClean="0"/>
              <a:t> failure, battle of </a:t>
            </a:r>
            <a:r>
              <a:rPr lang="en-US" dirty="0" err="1" smtClean="0"/>
              <a:t>marengo</a:t>
            </a:r>
            <a:r>
              <a:rPr lang="en-US" dirty="0" smtClean="0"/>
              <a:t>)</a:t>
            </a:r>
          </a:p>
          <a:p>
            <a:r>
              <a:rPr lang="en-US" dirty="0" smtClean="0"/>
              <a:t>Third 1805 </a:t>
            </a:r>
            <a:r>
              <a:rPr lang="en-US" dirty="0" err="1" smtClean="0"/>
              <a:t>austria</a:t>
            </a:r>
            <a:r>
              <a:rPr lang="en-US" dirty="0" smtClean="0"/>
              <a:t>, great </a:t>
            </a:r>
            <a:r>
              <a:rPr lang="en-US" dirty="0" err="1" smtClean="0"/>
              <a:t>britain</a:t>
            </a:r>
            <a:r>
              <a:rPr lang="en-US" dirty="0" smtClean="0"/>
              <a:t>, </a:t>
            </a:r>
            <a:r>
              <a:rPr lang="en-US" dirty="0" err="1" smtClean="0"/>
              <a:t>russia</a:t>
            </a:r>
            <a:r>
              <a:rPr lang="en-US" dirty="0" smtClean="0"/>
              <a:t>, </a:t>
            </a:r>
            <a:r>
              <a:rPr lang="en-US" dirty="0" err="1" smtClean="0"/>
              <a:t>sweden</a:t>
            </a:r>
            <a:r>
              <a:rPr lang="en-US" dirty="0" smtClean="0"/>
              <a:t> (</a:t>
            </a:r>
            <a:r>
              <a:rPr lang="en-US" dirty="0" err="1" smtClean="0"/>
              <a:t>austerlitz</a:t>
            </a:r>
            <a:r>
              <a:rPr lang="en-US" dirty="0" smtClean="0"/>
              <a:t>)</a:t>
            </a:r>
          </a:p>
          <a:p>
            <a:r>
              <a:rPr lang="en-US" dirty="0" smtClean="0"/>
              <a:t>Fourth 1806-7 </a:t>
            </a:r>
            <a:r>
              <a:rPr lang="en-US" dirty="0" err="1" smtClean="0"/>
              <a:t>prussia</a:t>
            </a:r>
            <a:r>
              <a:rPr lang="en-US" dirty="0" smtClean="0"/>
              <a:t>, </a:t>
            </a:r>
            <a:r>
              <a:rPr lang="en-US" dirty="0" err="1" smtClean="0"/>
              <a:t>saxony</a:t>
            </a:r>
            <a:r>
              <a:rPr lang="en-US" dirty="0" smtClean="0"/>
              <a:t>, </a:t>
            </a:r>
            <a:r>
              <a:rPr lang="en-US" dirty="0" err="1" smtClean="0"/>
              <a:t>russia</a:t>
            </a:r>
            <a:r>
              <a:rPr lang="en-US" dirty="0" smtClean="0"/>
              <a:t> (conquest of </a:t>
            </a:r>
            <a:r>
              <a:rPr lang="en-US" dirty="0" err="1" smtClean="0"/>
              <a:t>prussia</a:t>
            </a:r>
            <a:r>
              <a:rPr lang="en-US" dirty="0" smtClean="0"/>
              <a:t>)</a:t>
            </a:r>
          </a:p>
          <a:p>
            <a:r>
              <a:rPr lang="en-US" dirty="0" smtClean="0"/>
              <a:t>Fifth 1809 great </a:t>
            </a:r>
            <a:r>
              <a:rPr lang="en-US" dirty="0" err="1" smtClean="0"/>
              <a:t>britain</a:t>
            </a:r>
            <a:r>
              <a:rPr lang="en-US" dirty="0" smtClean="0"/>
              <a:t> and </a:t>
            </a:r>
            <a:r>
              <a:rPr lang="en-US" dirty="0" err="1" smtClean="0"/>
              <a:t>austria</a:t>
            </a:r>
            <a:r>
              <a:rPr lang="en-US" dirty="0" smtClean="0"/>
              <a:t> (peninsular war, war along </a:t>
            </a:r>
            <a:r>
              <a:rPr lang="en-US" dirty="0" err="1" smtClean="0"/>
              <a:t>danube</a:t>
            </a:r>
            <a:r>
              <a:rPr lang="en-US" dirty="0" smtClean="0"/>
              <a:t>)</a:t>
            </a:r>
            <a:endParaRPr lang="en-IN" dirty="0" smtClean="0"/>
          </a:p>
          <a:p>
            <a:r>
              <a:rPr lang="en-US" dirty="0" smtClean="0"/>
              <a:t>Sixth 1812-1814 great </a:t>
            </a:r>
            <a:r>
              <a:rPr lang="en-US" dirty="0" err="1" smtClean="0"/>
              <a:t>britain</a:t>
            </a:r>
            <a:r>
              <a:rPr lang="en-US" dirty="0" smtClean="0"/>
              <a:t>, </a:t>
            </a:r>
            <a:r>
              <a:rPr lang="en-US" dirty="0" err="1" smtClean="0"/>
              <a:t>russia</a:t>
            </a:r>
            <a:r>
              <a:rPr lang="en-US" dirty="0" smtClean="0"/>
              <a:t>, </a:t>
            </a:r>
            <a:r>
              <a:rPr lang="en-US" dirty="0" err="1" smtClean="0"/>
              <a:t>prussia</a:t>
            </a:r>
            <a:r>
              <a:rPr lang="en-US" dirty="0" smtClean="0"/>
              <a:t>, </a:t>
            </a:r>
            <a:r>
              <a:rPr lang="en-US" dirty="0" err="1" smtClean="0"/>
              <a:t>austria</a:t>
            </a:r>
            <a:r>
              <a:rPr lang="en-US" dirty="0" smtClean="0"/>
              <a:t>, </a:t>
            </a:r>
            <a:r>
              <a:rPr lang="en-US" dirty="0" err="1" smtClean="0"/>
              <a:t>sweden</a:t>
            </a:r>
            <a:r>
              <a:rPr lang="en-US" dirty="0" smtClean="0"/>
              <a:t>, </a:t>
            </a:r>
            <a:r>
              <a:rPr lang="en-US" dirty="0" err="1" smtClean="0"/>
              <a:t>german</a:t>
            </a:r>
            <a:r>
              <a:rPr lang="en-US" dirty="0" smtClean="0"/>
              <a:t> states (invasion of </a:t>
            </a:r>
            <a:r>
              <a:rPr lang="en-US" dirty="0" err="1" smtClean="0"/>
              <a:t>russia</a:t>
            </a:r>
            <a:r>
              <a:rPr lang="en-US" dirty="0" smtClean="0"/>
              <a:t>, 1813 liberation of </a:t>
            </a:r>
            <a:r>
              <a:rPr lang="en-US" dirty="0" err="1" smtClean="0"/>
              <a:t>germany</a:t>
            </a:r>
            <a:r>
              <a:rPr lang="en-US" dirty="0" smtClean="0"/>
              <a:t>, </a:t>
            </a:r>
            <a:r>
              <a:rPr lang="en-US" dirty="0" err="1" smtClean="0"/>
              <a:t>defence</a:t>
            </a:r>
            <a:r>
              <a:rPr lang="en-US" dirty="0" smtClean="0"/>
              <a:t> of </a:t>
            </a:r>
            <a:r>
              <a:rPr lang="en-US" dirty="0" err="1" smtClean="0"/>
              <a:t>france</a:t>
            </a:r>
            <a:r>
              <a:rPr lang="en-US" dirty="0" smtClean="0"/>
              <a:t>)</a:t>
            </a:r>
          </a:p>
          <a:p>
            <a:r>
              <a:rPr lang="en-US" dirty="0" smtClean="0"/>
              <a:t>Seventh 1815 GB, </a:t>
            </a:r>
            <a:r>
              <a:rPr lang="en-US" dirty="0" err="1" smtClean="0"/>
              <a:t>russia</a:t>
            </a:r>
            <a:r>
              <a:rPr lang="en-US" dirty="0" smtClean="0"/>
              <a:t>, </a:t>
            </a:r>
            <a:r>
              <a:rPr lang="en-US" dirty="0" err="1" smtClean="0"/>
              <a:t>prussia</a:t>
            </a:r>
            <a:r>
              <a:rPr lang="en-US" dirty="0" smtClean="0"/>
              <a:t>, </a:t>
            </a:r>
            <a:r>
              <a:rPr lang="en-US" dirty="0" err="1" smtClean="0"/>
              <a:t>sweden</a:t>
            </a:r>
            <a:r>
              <a:rPr lang="en-US" dirty="0" smtClean="0"/>
              <a:t>, </a:t>
            </a:r>
            <a:r>
              <a:rPr lang="en-US" dirty="0" err="1" smtClean="0"/>
              <a:t>austria</a:t>
            </a:r>
            <a:r>
              <a:rPr lang="en-US" dirty="0" smtClean="0"/>
              <a:t>, </a:t>
            </a:r>
            <a:r>
              <a:rPr lang="en-US" dirty="0" err="1" smtClean="0"/>
              <a:t>german</a:t>
            </a:r>
            <a:r>
              <a:rPr lang="en-US" dirty="0" smtClean="0"/>
              <a:t> states (100 days and waterloo)</a:t>
            </a:r>
            <a:br>
              <a:rPr lang="en-US" dirty="0" smtClean="0"/>
            </a:br>
            <a:endParaRPr lang="en-US" dirty="0" smtClean="0"/>
          </a:p>
          <a:p>
            <a:pPr>
              <a:buFont typeface="Arial" pitchFamily="34" charset="0"/>
              <a:buChar char="•"/>
            </a:pPr>
            <a:r>
              <a:rPr lang="en-US" dirty="0" smtClean="0"/>
              <a:t>Second coalition kicked </a:t>
            </a:r>
            <a:r>
              <a:rPr lang="en-US" dirty="0" err="1" smtClean="0"/>
              <a:t>france</a:t>
            </a:r>
            <a:r>
              <a:rPr lang="en-US" dirty="0" smtClean="0"/>
              <a:t> out of </a:t>
            </a:r>
            <a:r>
              <a:rPr lang="en-US" dirty="0" err="1" smtClean="0"/>
              <a:t>italy</a:t>
            </a:r>
            <a:endParaRPr lang="en-US" dirty="0" smtClean="0"/>
          </a:p>
          <a:p>
            <a:pPr>
              <a:buFont typeface="Arial" pitchFamily="34" charset="0"/>
              <a:buChar char="•"/>
            </a:pPr>
            <a:r>
              <a:rPr lang="en-US" dirty="0" smtClean="0"/>
              <a:t>1800 army across </a:t>
            </a:r>
            <a:r>
              <a:rPr lang="en-US" dirty="0" err="1" smtClean="0"/>
              <a:t>rhine</a:t>
            </a:r>
            <a:r>
              <a:rPr lang="en-US" dirty="0" smtClean="0"/>
              <a:t> into </a:t>
            </a:r>
            <a:r>
              <a:rPr lang="en-US" dirty="0" err="1" smtClean="0"/>
              <a:t>bavaria</a:t>
            </a:r>
            <a:r>
              <a:rPr lang="en-US" dirty="0" smtClean="0"/>
              <a:t>, across alps into </a:t>
            </a:r>
            <a:r>
              <a:rPr lang="en-US" dirty="0" err="1" smtClean="0"/>
              <a:t>italy</a:t>
            </a:r>
            <a:r>
              <a:rPr lang="en-US" dirty="0" smtClean="0"/>
              <a:t>, </a:t>
            </a:r>
            <a:r>
              <a:rPr lang="en-US" dirty="0" err="1" smtClean="0"/>
              <a:t>austrians</a:t>
            </a:r>
            <a:r>
              <a:rPr lang="en-US" dirty="0" smtClean="0"/>
              <a:t> defeated at </a:t>
            </a:r>
            <a:r>
              <a:rPr lang="en-US" b="1" dirty="0" smtClean="0"/>
              <a:t>MARENGO</a:t>
            </a:r>
            <a:r>
              <a:rPr lang="en-US" dirty="0" smtClean="0"/>
              <a:t> and </a:t>
            </a:r>
            <a:r>
              <a:rPr lang="en-US" dirty="0" err="1" smtClean="0"/>
              <a:t>hohrenlinden</a:t>
            </a:r>
            <a:r>
              <a:rPr lang="en-US" dirty="0" smtClean="0"/>
              <a:t>, peace made in </a:t>
            </a:r>
            <a:r>
              <a:rPr lang="en-US" b="1" dirty="0" smtClean="0"/>
              <a:t>LUNEVILLE</a:t>
            </a:r>
            <a:r>
              <a:rPr lang="en-US" dirty="0" smtClean="0"/>
              <a:t> </a:t>
            </a:r>
            <a:r>
              <a:rPr lang="en-US" b="1" dirty="0" smtClean="0"/>
              <a:t>1801,</a:t>
            </a:r>
            <a:r>
              <a:rPr lang="en-US" dirty="0" smtClean="0"/>
              <a:t> peace made with </a:t>
            </a:r>
            <a:r>
              <a:rPr lang="en-US" dirty="0" err="1" smtClean="0"/>
              <a:t>british</a:t>
            </a:r>
            <a:r>
              <a:rPr lang="en-US" dirty="0" smtClean="0"/>
              <a:t> at </a:t>
            </a:r>
            <a:r>
              <a:rPr lang="en-US" b="1" dirty="0" smtClean="0"/>
              <a:t>AMIENS 1802</a:t>
            </a:r>
          </a:p>
          <a:p>
            <a:pPr>
              <a:buFont typeface="Arial" pitchFamily="34" charset="0"/>
              <a:buChar char="•"/>
            </a:pPr>
            <a:r>
              <a:rPr lang="en-US" dirty="0" smtClean="0"/>
              <a:t>1805 </a:t>
            </a:r>
            <a:r>
              <a:rPr lang="en-US" dirty="0" err="1" smtClean="0"/>
              <a:t>ligurian</a:t>
            </a:r>
            <a:r>
              <a:rPr lang="en-US" dirty="0" smtClean="0"/>
              <a:t> republic (</a:t>
            </a:r>
            <a:r>
              <a:rPr lang="en-US" dirty="0" err="1" smtClean="0"/>
              <a:t>genoa</a:t>
            </a:r>
            <a:r>
              <a:rPr lang="en-US" dirty="0" smtClean="0"/>
              <a:t>), second cisalpine republic—buffer against </a:t>
            </a:r>
            <a:r>
              <a:rPr lang="en-US" dirty="0" err="1" smtClean="0"/>
              <a:t>austria</a:t>
            </a:r>
            <a:r>
              <a:rPr lang="en-US" dirty="0" smtClean="0"/>
              <a:t>, renamed kingdom of </a:t>
            </a:r>
            <a:r>
              <a:rPr lang="en-US" dirty="0" err="1" smtClean="0"/>
              <a:t>italy</a:t>
            </a:r>
            <a:endParaRPr lang="en-US" dirty="0" smtClean="0"/>
          </a:p>
          <a:p>
            <a:pPr>
              <a:buFont typeface="Arial" pitchFamily="34" charset="0"/>
              <a:buChar char="•"/>
            </a:pPr>
            <a:r>
              <a:rPr lang="en-US" dirty="0" smtClean="0"/>
              <a:t>1801-1803 </a:t>
            </a:r>
            <a:r>
              <a:rPr lang="en-US" dirty="0" err="1" smtClean="0"/>
              <a:t>german</a:t>
            </a:r>
            <a:r>
              <a:rPr lang="en-US" dirty="0" smtClean="0"/>
              <a:t> princes of holy roman empire lost all sovereign rights, south </a:t>
            </a:r>
            <a:r>
              <a:rPr lang="en-US" dirty="0" err="1" smtClean="0"/>
              <a:t>german</a:t>
            </a:r>
            <a:r>
              <a:rPr lang="en-US" dirty="0" smtClean="0"/>
              <a:t> states correspondingly enlarged, counterbalance like </a:t>
            </a:r>
            <a:r>
              <a:rPr lang="en-US" dirty="0" err="1" smtClean="0"/>
              <a:t>italy</a:t>
            </a:r>
            <a:r>
              <a:rPr lang="en-US" dirty="0" smtClean="0"/>
              <a:t> against </a:t>
            </a:r>
            <a:r>
              <a:rPr lang="en-US" dirty="0" err="1" smtClean="0"/>
              <a:t>austria</a:t>
            </a:r>
            <a:r>
              <a:rPr lang="en-US" dirty="0" smtClean="0"/>
              <a:t> and </a:t>
            </a:r>
            <a:r>
              <a:rPr lang="en-US" dirty="0" err="1" smtClean="0"/>
              <a:t>prussia</a:t>
            </a:r>
            <a:endParaRPr lang="en-US" dirty="0" smtClean="0"/>
          </a:p>
          <a:p>
            <a:pPr>
              <a:buFont typeface="Arial" pitchFamily="34" charset="0"/>
              <a:buChar char="•"/>
            </a:pPr>
            <a:r>
              <a:rPr lang="en-US" dirty="0" smtClean="0"/>
              <a:t>1805 </a:t>
            </a:r>
            <a:r>
              <a:rPr lang="en-US" dirty="0" err="1" smtClean="0"/>
              <a:t>french</a:t>
            </a:r>
            <a:r>
              <a:rPr lang="en-US" dirty="0" smtClean="0"/>
              <a:t> and </a:t>
            </a:r>
            <a:r>
              <a:rPr lang="en-US" dirty="0" err="1" smtClean="0"/>
              <a:t>spanish</a:t>
            </a:r>
            <a:r>
              <a:rPr lang="en-US" dirty="0" smtClean="0"/>
              <a:t> defeated at </a:t>
            </a:r>
            <a:r>
              <a:rPr lang="en-US" b="1" dirty="0" smtClean="0"/>
              <a:t>TRAFALGAR</a:t>
            </a:r>
            <a:r>
              <a:rPr lang="en-US" dirty="0" smtClean="0"/>
              <a:t>, but </a:t>
            </a:r>
            <a:r>
              <a:rPr lang="en-US" dirty="0" err="1" smtClean="0"/>
              <a:t>austrians</a:t>
            </a:r>
            <a:r>
              <a:rPr lang="en-US" dirty="0" smtClean="0"/>
              <a:t> surrendered ULM in </a:t>
            </a:r>
            <a:r>
              <a:rPr lang="en-US" dirty="0" err="1" smtClean="0"/>
              <a:t>bavaria</a:t>
            </a:r>
            <a:r>
              <a:rPr lang="en-US" dirty="0" smtClean="0"/>
              <a:t>, </a:t>
            </a:r>
            <a:r>
              <a:rPr lang="en-US" dirty="0" err="1" smtClean="0"/>
              <a:t>prussians</a:t>
            </a:r>
            <a:r>
              <a:rPr lang="en-US" dirty="0" smtClean="0"/>
              <a:t> made truce, </a:t>
            </a:r>
            <a:r>
              <a:rPr lang="en-US" dirty="0" err="1" smtClean="0"/>
              <a:t>austrians</a:t>
            </a:r>
            <a:r>
              <a:rPr lang="en-US" dirty="0" smtClean="0"/>
              <a:t> and </a:t>
            </a:r>
            <a:r>
              <a:rPr lang="en-US" dirty="0" err="1" smtClean="0"/>
              <a:t>russians</a:t>
            </a:r>
            <a:r>
              <a:rPr lang="en-US" dirty="0" smtClean="0"/>
              <a:t> defeated at </a:t>
            </a:r>
            <a:r>
              <a:rPr lang="en-US" b="1" dirty="0" smtClean="0"/>
              <a:t>AUSTERLITZ</a:t>
            </a:r>
          </a:p>
          <a:p>
            <a:pPr>
              <a:buFont typeface="Arial" pitchFamily="34" charset="0"/>
              <a:buChar char="•"/>
            </a:pPr>
            <a:r>
              <a:rPr lang="en-US" b="1" dirty="0" smtClean="0"/>
              <a:t>1805 treaty of </a:t>
            </a:r>
            <a:r>
              <a:rPr lang="en-US" b="1" dirty="0" err="1" smtClean="0"/>
              <a:t>Pressburg</a:t>
            </a:r>
            <a:r>
              <a:rPr lang="en-US" dirty="0" smtClean="0"/>
              <a:t>: venetian republic, </a:t>
            </a:r>
            <a:r>
              <a:rPr lang="en-US" dirty="0" err="1" smtClean="0"/>
              <a:t>istria</a:t>
            </a:r>
            <a:r>
              <a:rPr lang="en-US" dirty="0" smtClean="0"/>
              <a:t> and </a:t>
            </a:r>
            <a:r>
              <a:rPr lang="en-US" dirty="0" err="1" smtClean="0"/>
              <a:t>dalmatia</a:t>
            </a:r>
            <a:r>
              <a:rPr lang="en-US" dirty="0" smtClean="0"/>
              <a:t> added to </a:t>
            </a:r>
            <a:r>
              <a:rPr lang="en-US" dirty="0" err="1" smtClean="0"/>
              <a:t>italian</a:t>
            </a:r>
            <a:r>
              <a:rPr lang="en-US" dirty="0" smtClean="0"/>
              <a:t> kingdom, </a:t>
            </a:r>
            <a:r>
              <a:rPr lang="en-US" dirty="0" err="1" smtClean="0"/>
              <a:t>austria</a:t>
            </a:r>
            <a:r>
              <a:rPr lang="en-US" dirty="0" smtClean="0"/>
              <a:t> surrendered </a:t>
            </a:r>
            <a:r>
              <a:rPr lang="en-US" dirty="0" err="1" smtClean="0"/>
              <a:t>tyrol</a:t>
            </a:r>
            <a:r>
              <a:rPr lang="en-US" dirty="0" smtClean="0"/>
              <a:t> to </a:t>
            </a:r>
            <a:r>
              <a:rPr lang="en-US" dirty="0" err="1" smtClean="0"/>
              <a:t>bavaria</a:t>
            </a:r>
            <a:r>
              <a:rPr lang="en-US" dirty="0" smtClean="0"/>
              <a:t>, </a:t>
            </a:r>
            <a:r>
              <a:rPr lang="en-US" dirty="0" err="1" smtClean="0"/>
              <a:t>bavaria</a:t>
            </a:r>
            <a:r>
              <a:rPr lang="en-US" dirty="0" smtClean="0"/>
              <a:t> became monarchy, </a:t>
            </a:r>
            <a:r>
              <a:rPr lang="en-US" dirty="0" err="1" smtClean="0"/>
              <a:t>bavaria</a:t>
            </a:r>
            <a:r>
              <a:rPr lang="en-US" dirty="0" smtClean="0"/>
              <a:t> </a:t>
            </a:r>
            <a:r>
              <a:rPr lang="en-US" dirty="0" err="1" smtClean="0"/>
              <a:t>baden</a:t>
            </a:r>
            <a:r>
              <a:rPr lang="en-US" dirty="0" smtClean="0"/>
              <a:t> and </a:t>
            </a:r>
            <a:r>
              <a:rPr lang="en-US" dirty="0" err="1" smtClean="0"/>
              <a:t>wurttemberg</a:t>
            </a:r>
            <a:r>
              <a:rPr lang="en-US" dirty="0" smtClean="0"/>
              <a:t> made secret federation pact with </a:t>
            </a:r>
            <a:r>
              <a:rPr lang="en-US" dirty="0" err="1" smtClean="0"/>
              <a:t>france</a:t>
            </a:r>
            <a:endParaRPr lang="en-US" dirty="0" smtClean="0"/>
          </a:p>
          <a:p>
            <a:pPr>
              <a:buFont typeface="Arial" pitchFamily="34" charset="0"/>
              <a:buChar char="•"/>
            </a:pPr>
            <a:r>
              <a:rPr lang="en-US" dirty="0" smtClean="0"/>
              <a:t>1806 territories from </a:t>
            </a:r>
            <a:r>
              <a:rPr lang="en-US" dirty="0" err="1" smtClean="0"/>
              <a:t>prussia</a:t>
            </a:r>
            <a:r>
              <a:rPr lang="en-US" dirty="0" smtClean="0"/>
              <a:t> and </a:t>
            </a:r>
            <a:r>
              <a:rPr lang="en-US" dirty="0" err="1" smtClean="0"/>
              <a:t>bavaria</a:t>
            </a:r>
            <a:r>
              <a:rPr lang="en-US" dirty="0" smtClean="0"/>
              <a:t>, formed </a:t>
            </a:r>
            <a:r>
              <a:rPr lang="en-US" b="1" dirty="0" smtClean="0"/>
              <a:t>grand duchy of berg</a:t>
            </a:r>
            <a:r>
              <a:rPr lang="en-US" dirty="0" smtClean="0"/>
              <a:t>, ruled by </a:t>
            </a:r>
            <a:r>
              <a:rPr lang="en-US" dirty="0" err="1" smtClean="0"/>
              <a:t>murat</a:t>
            </a:r>
            <a:r>
              <a:rPr lang="en-US" dirty="0" smtClean="0"/>
              <a:t>, </a:t>
            </a:r>
            <a:r>
              <a:rPr lang="en-US" b="1" dirty="0" smtClean="0"/>
              <a:t>confederation of the Rhine: </a:t>
            </a:r>
            <a:r>
              <a:rPr lang="en-US" dirty="0" err="1" smtClean="0"/>
              <a:t>bavaria</a:t>
            </a:r>
            <a:r>
              <a:rPr lang="en-US" dirty="0" smtClean="0"/>
              <a:t>, </a:t>
            </a:r>
            <a:r>
              <a:rPr lang="en-US" dirty="0" err="1" smtClean="0"/>
              <a:t>baden</a:t>
            </a:r>
            <a:r>
              <a:rPr lang="en-US" dirty="0" smtClean="0"/>
              <a:t>, </a:t>
            </a:r>
            <a:r>
              <a:rPr lang="en-US" dirty="0" err="1" smtClean="0"/>
              <a:t>wurttemburg</a:t>
            </a:r>
            <a:r>
              <a:rPr lang="en-US" dirty="0" smtClean="0"/>
              <a:t>—barrier against Prussia and </a:t>
            </a:r>
            <a:r>
              <a:rPr lang="en-US" dirty="0" err="1" smtClean="0"/>
              <a:t>austria</a:t>
            </a:r>
            <a:endParaRPr lang="en-US" dirty="0" smtClean="0"/>
          </a:p>
          <a:p>
            <a:pPr>
              <a:buFont typeface="Arial" pitchFamily="34" charset="0"/>
              <a:buChar char="•"/>
            </a:pPr>
            <a:endParaRPr lang="en-US" dirty="0" smtClean="0"/>
          </a:p>
          <a:p>
            <a:pPr>
              <a:buFont typeface="Arial" pitchFamily="34" charset="0"/>
              <a:buChar char="•"/>
            </a:pP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1805-1806 </a:t>
            </a:r>
            <a:r>
              <a:rPr lang="en-US" dirty="0" err="1" smtClean="0"/>
              <a:t>anglo-russian</a:t>
            </a:r>
            <a:r>
              <a:rPr lang="en-US" dirty="0" smtClean="0"/>
              <a:t> invasion of </a:t>
            </a:r>
            <a:r>
              <a:rPr lang="en-US" dirty="0" err="1" smtClean="0"/>
              <a:t>naples</a:t>
            </a:r>
            <a:r>
              <a:rPr lang="en-US" dirty="0" smtClean="0"/>
              <a:t> failed, kingdom under brother Joseph Bonaparte</a:t>
            </a:r>
          </a:p>
          <a:p>
            <a:pPr>
              <a:buFont typeface="Arial" pitchFamily="34" charset="0"/>
              <a:buChar char="•"/>
            </a:pPr>
            <a:r>
              <a:rPr lang="en-US" dirty="0" smtClean="0"/>
              <a:t>Napoleon ruler of central </a:t>
            </a:r>
            <a:r>
              <a:rPr lang="en-US" dirty="0" err="1" smtClean="0"/>
              <a:t>europe</a:t>
            </a:r>
            <a:r>
              <a:rPr lang="en-US" dirty="0" smtClean="0"/>
              <a:t>, </a:t>
            </a:r>
            <a:r>
              <a:rPr lang="en-US" dirty="0" err="1" smtClean="0"/>
              <a:t>russia</a:t>
            </a:r>
            <a:r>
              <a:rPr lang="en-US" dirty="0" smtClean="0"/>
              <a:t> war in </a:t>
            </a:r>
            <a:r>
              <a:rPr lang="en-US" dirty="0" err="1" smtClean="0"/>
              <a:t>balkans</a:t>
            </a:r>
            <a:endParaRPr lang="en-US" dirty="0" smtClean="0"/>
          </a:p>
          <a:p>
            <a:pPr>
              <a:buFont typeface="Arial" pitchFamily="34" charset="0"/>
              <a:buChar char="•"/>
            </a:pPr>
            <a:r>
              <a:rPr lang="en-US" dirty="0" smtClean="0"/>
              <a:t>September 1805 British treaty with Turkey and Russia, </a:t>
            </a:r>
            <a:r>
              <a:rPr lang="en-US" dirty="0" err="1" smtClean="0"/>
              <a:t>russia</a:t>
            </a:r>
            <a:r>
              <a:rPr lang="en-US" dirty="0" smtClean="0"/>
              <a:t> reinforced in </a:t>
            </a:r>
            <a:r>
              <a:rPr lang="en-US" dirty="0" err="1" smtClean="0"/>
              <a:t>ionian</a:t>
            </a:r>
            <a:r>
              <a:rPr lang="en-US" dirty="0" smtClean="0"/>
              <a:t> islands</a:t>
            </a:r>
          </a:p>
          <a:p>
            <a:pPr>
              <a:buFont typeface="Arial" pitchFamily="34" charset="0"/>
              <a:buChar char="•"/>
            </a:pPr>
            <a:r>
              <a:rPr lang="en-US" dirty="0" smtClean="0"/>
              <a:t>1806 Prussia defeated, </a:t>
            </a:r>
            <a:r>
              <a:rPr lang="en-US" dirty="0" err="1" smtClean="0"/>
              <a:t>berlin</a:t>
            </a:r>
            <a:r>
              <a:rPr lang="en-US" dirty="0" smtClean="0"/>
              <a:t>, </a:t>
            </a:r>
            <a:r>
              <a:rPr lang="en-US" dirty="0" err="1" smtClean="0"/>
              <a:t>warsaw</a:t>
            </a:r>
            <a:r>
              <a:rPr lang="en-US" dirty="0" smtClean="0"/>
              <a:t> and </a:t>
            </a:r>
            <a:r>
              <a:rPr lang="en-US" dirty="0" err="1" smtClean="0"/>
              <a:t>hanseatic</a:t>
            </a:r>
            <a:r>
              <a:rPr lang="en-US" dirty="0" smtClean="0"/>
              <a:t> towns under </a:t>
            </a:r>
            <a:r>
              <a:rPr lang="en-US" dirty="0" err="1" smtClean="0"/>
              <a:t>french</a:t>
            </a:r>
            <a:r>
              <a:rPr lang="en-US" dirty="0" smtClean="0"/>
              <a:t> occupation</a:t>
            </a:r>
          </a:p>
          <a:p>
            <a:pPr>
              <a:buFont typeface="Arial" pitchFamily="34" charset="0"/>
              <a:buChar char="•"/>
            </a:pPr>
            <a:r>
              <a:rPr lang="en-US" dirty="0" smtClean="0"/>
              <a:t>1807 </a:t>
            </a:r>
            <a:r>
              <a:rPr lang="en-US" dirty="0" err="1" smtClean="0"/>
              <a:t>russians</a:t>
            </a:r>
            <a:r>
              <a:rPr lang="en-US" dirty="0" smtClean="0"/>
              <a:t> defeated at </a:t>
            </a:r>
            <a:r>
              <a:rPr lang="en-US" dirty="0" err="1" smtClean="0"/>
              <a:t>friedland</a:t>
            </a:r>
            <a:r>
              <a:rPr lang="en-US" dirty="0" smtClean="0"/>
              <a:t>, </a:t>
            </a:r>
            <a:r>
              <a:rPr lang="en-US" b="1" dirty="0" smtClean="0"/>
              <a:t>TREATY OF TILSIT—</a:t>
            </a:r>
            <a:r>
              <a:rPr lang="en-US" dirty="0" err="1" smtClean="0"/>
              <a:t>france</a:t>
            </a:r>
            <a:r>
              <a:rPr lang="en-US" dirty="0" smtClean="0"/>
              <a:t>, </a:t>
            </a:r>
            <a:r>
              <a:rPr lang="en-US" dirty="0" err="1" smtClean="0"/>
              <a:t>russia</a:t>
            </a:r>
            <a:r>
              <a:rPr lang="en-US" dirty="0" smtClean="0"/>
              <a:t> and </a:t>
            </a:r>
            <a:r>
              <a:rPr lang="en-US" dirty="0" err="1" smtClean="0"/>
              <a:t>prussia</a:t>
            </a:r>
            <a:r>
              <a:rPr lang="en-US" dirty="0" smtClean="0"/>
              <a:t> treaty, grand duchy of </a:t>
            </a:r>
            <a:r>
              <a:rPr lang="en-US" dirty="0" err="1" smtClean="0"/>
              <a:t>warsaw</a:t>
            </a:r>
            <a:r>
              <a:rPr lang="en-US" dirty="0" smtClean="0"/>
              <a:t> created, ruled by kings of </a:t>
            </a:r>
            <a:r>
              <a:rPr lang="en-US" dirty="0" err="1" smtClean="0"/>
              <a:t>saxony</a:t>
            </a:r>
            <a:r>
              <a:rPr lang="en-US" dirty="0" smtClean="0"/>
              <a:t>, </a:t>
            </a:r>
            <a:r>
              <a:rPr lang="en-US" dirty="0" err="1" smtClean="0"/>
              <a:t>russia</a:t>
            </a:r>
            <a:r>
              <a:rPr lang="en-US" dirty="0" smtClean="0"/>
              <a:t> ceded </a:t>
            </a:r>
            <a:r>
              <a:rPr lang="en-US" dirty="0" err="1" smtClean="0"/>
              <a:t>ionian</a:t>
            </a:r>
            <a:r>
              <a:rPr lang="en-US" dirty="0" smtClean="0"/>
              <a:t> islands; </a:t>
            </a:r>
            <a:r>
              <a:rPr lang="en-US" dirty="0" err="1" smtClean="0"/>
              <a:t>westphalia</a:t>
            </a:r>
            <a:r>
              <a:rPr lang="en-US" dirty="0" smtClean="0"/>
              <a:t>, </a:t>
            </a:r>
            <a:r>
              <a:rPr lang="en-US" dirty="0" err="1" smtClean="0"/>
              <a:t>brunswick</a:t>
            </a:r>
            <a:r>
              <a:rPr lang="en-US" dirty="0" smtClean="0"/>
              <a:t>, </a:t>
            </a:r>
            <a:r>
              <a:rPr lang="en-US" dirty="0" err="1" smtClean="0"/>
              <a:t>hesse-cassel</a:t>
            </a:r>
            <a:r>
              <a:rPr lang="en-US" dirty="0" smtClean="0"/>
              <a:t>, southern </a:t>
            </a:r>
            <a:r>
              <a:rPr lang="en-US" dirty="0" err="1" smtClean="0"/>
              <a:t>hanover</a:t>
            </a:r>
            <a:r>
              <a:rPr lang="en-US" dirty="0" smtClean="0"/>
              <a:t>—</a:t>
            </a:r>
            <a:r>
              <a:rPr lang="en-US" b="1" dirty="0" smtClean="0"/>
              <a:t>CONFEDERATION of the RHINE</a:t>
            </a:r>
            <a:r>
              <a:rPr lang="en-US" dirty="0" smtClean="0"/>
              <a:t>, ruled by brother </a:t>
            </a:r>
            <a:r>
              <a:rPr lang="en-US" dirty="0" err="1" smtClean="0"/>
              <a:t>jerome</a:t>
            </a:r>
            <a:r>
              <a:rPr lang="en-US" dirty="0" smtClean="0"/>
              <a:t> </a:t>
            </a:r>
            <a:r>
              <a:rPr lang="en-US" dirty="0" err="1" smtClean="0"/>
              <a:t>bonaparte</a:t>
            </a:r>
            <a:r>
              <a:rPr lang="en-US" dirty="0" smtClean="0"/>
              <a:t>, weakened </a:t>
            </a:r>
            <a:r>
              <a:rPr lang="en-US" dirty="0" err="1" smtClean="0"/>
              <a:t>prussia</a:t>
            </a:r>
            <a:endParaRPr lang="en-US" dirty="0" smtClean="0"/>
          </a:p>
          <a:p>
            <a:pPr>
              <a:buFont typeface="Arial" pitchFamily="34" charset="0"/>
              <a:buChar char="•"/>
            </a:pPr>
            <a:r>
              <a:rPr lang="en-US" dirty="0" smtClean="0"/>
              <a:t>After Franco-Russian alliance, only great Britain enemy</a:t>
            </a:r>
          </a:p>
          <a:p>
            <a:pPr>
              <a:buFont typeface="Arial" pitchFamily="34" charset="0"/>
              <a:buChar char="•"/>
            </a:pPr>
            <a:r>
              <a:rPr lang="en-US" dirty="0" smtClean="0"/>
              <a:t>UK economy—exports of textiles and metal wares to </a:t>
            </a:r>
            <a:r>
              <a:rPr lang="en-US" dirty="0" err="1" smtClean="0"/>
              <a:t>europe</a:t>
            </a:r>
            <a:r>
              <a:rPr lang="en-US" dirty="0" smtClean="0"/>
              <a:t>, import of naval stores from Baltic and </a:t>
            </a:r>
            <a:r>
              <a:rPr lang="en-US" dirty="0" err="1" smtClean="0"/>
              <a:t>russia</a:t>
            </a:r>
            <a:r>
              <a:rPr lang="en-US" dirty="0" smtClean="0"/>
              <a:t>, cereals through Hamburg and </a:t>
            </a:r>
            <a:r>
              <a:rPr lang="en-US" dirty="0" err="1" smtClean="0"/>
              <a:t>danzig</a:t>
            </a:r>
            <a:r>
              <a:rPr lang="en-US" dirty="0" smtClean="0"/>
              <a:t> ports</a:t>
            </a:r>
          </a:p>
          <a:p>
            <a:pPr>
              <a:buFont typeface="Arial" pitchFamily="34" charset="0"/>
              <a:buChar char="•"/>
            </a:pPr>
            <a:r>
              <a:rPr lang="en-US" dirty="0" smtClean="0"/>
              <a:t>1806 closure of ports to </a:t>
            </a:r>
            <a:r>
              <a:rPr lang="en-US" dirty="0" err="1" smtClean="0"/>
              <a:t>british</a:t>
            </a:r>
            <a:r>
              <a:rPr lang="en-US" dirty="0" smtClean="0"/>
              <a:t> vessels—</a:t>
            </a:r>
            <a:r>
              <a:rPr lang="en-US" b="1" dirty="0" smtClean="0"/>
              <a:t>CONTINENTAL SYSTEM</a:t>
            </a:r>
            <a:r>
              <a:rPr lang="en-IN" b="1" dirty="0" smtClean="0"/>
              <a:t>, </a:t>
            </a:r>
            <a:r>
              <a:rPr lang="en-IN" dirty="0" smtClean="0"/>
              <a:t>gaps:</a:t>
            </a:r>
          </a:p>
          <a:p>
            <a:pPr lvl="1">
              <a:buFont typeface="Arial" pitchFamily="34" charset="0"/>
              <a:buChar char="•"/>
            </a:pPr>
            <a:r>
              <a:rPr lang="en-US" dirty="0" smtClean="0"/>
              <a:t>Iberian peninsula—</a:t>
            </a:r>
            <a:r>
              <a:rPr lang="en-US" dirty="0" err="1" smtClean="0"/>
              <a:t>spain</a:t>
            </a:r>
            <a:r>
              <a:rPr lang="en-US" dirty="0" smtClean="0"/>
              <a:t> forced into continental system 1807, </a:t>
            </a:r>
            <a:r>
              <a:rPr lang="en-US" dirty="0" err="1" smtClean="0"/>
              <a:t>portugal</a:t>
            </a:r>
            <a:r>
              <a:rPr lang="en-US" dirty="0" smtClean="0"/>
              <a:t> partitioned, popular revolt under </a:t>
            </a:r>
            <a:r>
              <a:rPr lang="en-US" dirty="0" err="1" smtClean="0"/>
              <a:t>ferdinand</a:t>
            </a:r>
            <a:r>
              <a:rPr lang="en-US" dirty="0" smtClean="0"/>
              <a:t> crushed in 1808 and ruled by Joseph Bonaparte 1808—triggered Spanish war of independence</a:t>
            </a:r>
          </a:p>
          <a:p>
            <a:pPr lvl="1">
              <a:buFont typeface="Arial" pitchFamily="34" charset="0"/>
              <a:buChar char="•"/>
            </a:pPr>
            <a:r>
              <a:rPr lang="en-US" dirty="0" smtClean="0"/>
              <a:t>Loophole in Denmark, forced into continental system out of fear of </a:t>
            </a:r>
            <a:r>
              <a:rPr lang="en-US" dirty="0" err="1" smtClean="0"/>
              <a:t>britain</a:t>
            </a:r>
            <a:r>
              <a:rPr lang="en-US" dirty="0" smtClean="0"/>
              <a:t>, allied with </a:t>
            </a:r>
            <a:r>
              <a:rPr lang="en-US" dirty="0" err="1" smtClean="0"/>
              <a:t>france</a:t>
            </a:r>
            <a:endParaRPr lang="en-US" dirty="0" smtClean="0"/>
          </a:p>
          <a:p>
            <a:pPr lvl="1">
              <a:buFont typeface="Arial" pitchFamily="34" charset="0"/>
              <a:buChar char="•"/>
            </a:pPr>
            <a:r>
              <a:rPr lang="en-US" dirty="0" smtClean="0"/>
              <a:t>Sweden coerced by </a:t>
            </a:r>
            <a:r>
              <a:rPr lang="en-US" dirty="0" err="1" smtClean="0"/>
              <a:t>british</a:t>
            </a:r>
            <a:r>
              <a:rPr lang="en-US" dirty="0" smtClean="0"/>
              <a:t> in 1809, became pro-</a:t>
            </a:r>
            <a:r>
              <a:rPr lang="en-US" dirty="0" err="1" smtClean="0"/>
              <a:t>french</a:t>
            </a:r>
            <a:endParaRPr lang="en-US" dirty="0" smtClean="0"/>
          </a:p>
          <a:p>
            <a:pPr>
              <a:buFont typeface="Arial" pitchFamily="34" charset="0"/>
              <a:buChar char="•"/>
            </a:pPr>
            <a:r>
              <a:rPr lang="en-US" dirty="0" smtClean="0"/>
              <a:t>1807 end, </a:t>
            </a:r>
            <a:r>
              <a:rPr lang="en-US" dirty="0" err="1" smtClean="0"/>
              <a:t>britain</a:t>
            </a:r>
            <a:r>
              <a:rPr lang="en-US" dirty="0" smtClean="0"/>
              <a:t> orders counter blockade, support for </a:t>
            </a:r>
            <a:r>
              <a:rPr lang="en-US" dirty="0" err="1" smtClean="0"/>
              <a:t>portugal</a:t>
            </a:r>
            <a:r>
              <a:rPr lang="en-US" dirty="0" smtClean="0"/>
              <a:t>—august 1808 tried to recapture </a:t>
            </a:r>
            <a:r>
              <a:rPr lang="en-US" dirty="0" err="1" smtClean="0"/>
              <a:t>lisbon</a:t>
            </a:r>
            <a:r>
              <a:rPr lang="en-US" dirty="0" smtClean="0"/>
              <a:t>, </a:t>
            </a:r>
            <a:r>
              <a:rPr lang="en-US" b="1" dirty="0" smtClean="0"/>
              <a:t>PENINSULAR WAR</a:t>
            </a:r>
          </a:p>
          <a:p>
            <a:pPr>
              <a:buFont typeface="Arial" pitchFamily="34" charset="0"/>
              <a:buChar char="•"/>
            </a:pPr>
            <a:r>
              <a:rPr lang="en-US" b="1" dirty="0" smtClean="0"/>
              <a:t>SPANISH WAR OF INDEPENDENCE</a:t>
            </a:r>
            <a:r>
              <a:rPr lang="en-US" dirty="0" smtClean="0"/>
              <a:t> exposed vulnerability of napoleon, troops moved from northern to southern </a:t>
            </a:r>
            <a:r>
              <a:rPr lang="en-US" dirty="0" err="1" smtClean="0"/>
              <a:t>europe</a:t>
            </a:r>
            <a:endParaRPr lang="en-US" dirty="0" smtClean="0"/>
          </a:p>
          <a:p>
            <a:pPr>
              <a:buFont typeface="Arial" pitchFamily="34" charset="0"/>
              <a:buChar char="•"/>
            </a:pPr>
            <a:r>
              <a:rPr lang="en-US" dirty="0" smtClean="0"/>
              <a:t>1809 Austria attacked </a:t>
            </a:r>
            <a:r>
              <a:rPr lang="en-US" dirty="0" err="1" smtClean="0"/>
              <a:t>bavaria</a:t>
            </a:r>
            <a:r>
              <a:rPr lang="en-US" dirty="0" smtClean="0"/>
              <a:t>, </a:t>
            </a:r>
            <a:r>
              <a:rPr lang="en-US" dirty="0" err="1" smtClean="0"/>
              <a:t>tyrol</a:t>
            </a:r>
            <a:r>
              <a:rPr lang="en-US" dirty="0" smtClean="0"/>
              <a:t>, </a:t>
            </a:r>
            <a:r>
              <a:rPr lang="en-US" dirty="0" err="1" smtClean="0"/>
              <a:t>venetia</a:t>
            </a:r>
            <a:r>
              <a:rPr lang="en-US" dirty="0" smtClean="0"/>
              <a:t>, </a:t>
            </a:r>
            <a:r>
              <a:rPr lang="en-US" dirty="0" err="1" smtClean="0"/>
              <a:t>adriatic</a:t>
            </a:r>
            <a:r>
              <a:rPr lang="en-US" dirty="0" smtClean="0"/>
              <a:t>—beaten at </a:t>
            </a:r>
            <a:r>
              <a:rPr lang="en-US" b="1" dirty="0" smtClean="0"/>
              <a:t>WAGRAM, </a:t>
            </a:r>
            <a:r>
              <a:rPr lang="en-US" dirty="0" smtClean="0"/>
              <a:t>napoleon consolidated </a:t>
            </a:r>
            <a:r>
              <a:rPr lang="en-US" dirty="0" err="1" smtClean="0"/>
              <a:t>defences</a:t>
            </a:r>
            <a:r>
              <a:rPr lang="en-US" dirty="0" smtClean="0"/>
              <a:t>, absorbed rest of papal states into </a:t>
            </a:r>
            <a:r>
              <a:rPr lang="en-US" dirty="0" err="1" smtClean="0"/>
              <a:t>italy</a:t>
            </a:r>
            <a:r>
              <a:rPr lang="en-US" dirty="0" smtClean="0"/>
              <a:t>, took Pope prisoner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328</TotalTime>
  <Words>3019</Words>
  <Application>Microsoft Office PowerPoint</Application>
  <PresentationFormat>On-screen Show (4:3)</PresentationFormat>
  <Paragraphs>208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Anushri</dc:creator>
  <cp:lastModifiedBy>Anushri</cp:lastModifiedBy>
  <cp:revision>33</cp:revision>
  <dcterms:created xsi:type="dcterms:W3CDTF">2006-08-16T00:00:00Z</dcterms:created>
  <dcterms:modified xsi:type="dcterms:W3CDTF">2012-05-20T15:27:51Z</dcterms:modified>
</cp:coreProperties>
</file>